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62" r:id="rId1"/>
  </p:sldMasterIdLst>
  <p:notesMasterIdLst>
    <p:notesMasterId r:id="rId29"/>
  </p:notesMasterIdLst>
  <p:sldIdLst>
    <p:sldId id="256" r:id="rId2"/>
    <p:sldId id="258" r:id="rId3"/>
    <p:sldId id="259" r:id="rId4"/>
    <p:sldId id="286" r:id="rId5"/>
    <p:sldId id="287" r:id="rId6"/>
    <p:sldId id="305" r:id="rId7"/>
    <p:sldId id="260" r:id="rId8"/>
    <p:sldId id="289" r:id="rId9"/>
    <p:sldId id="306" r:id="rId10"/>
    <p:sldId id="307" r:id="rId11"/>
    <p:sldId id="331" r:id="rId12"/>
    <p:sldId id="332" r:id="rId13"/>
    <p:sldId id="308" r:id="rId14"/>
    <p:sldId id="320" r:id="rId15"/>
    <p:sldId id="324" r:id="rId16"/>
    <p:sldId id="323" r:id="rId17"/>
    <p:sldId id="322" r:id="rId18"/>
    <p:sldId id="321" r:id="rId19"/>
    <p:sldId id="327" r:id="rId20"/>
    <p:sldId id="326" r:id="rId21"/>
    <p:sldId id="325" r:id="rId22"/>
    <p:sldId id="330" r:id="rId23"/>
    <p:sldId id="329" r:id="rId24"/>
    <p:sldId id="328" r:id="rId25"/>
    <p:sldId id="311" r:id="rId26"/>
    <p:sldId id="310" r:id="rId27"/>
    <p:sldId id="285"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681"/>
  </p:normalViewPr>
  <p:slideViewPr>
    <p:cSldViewPr snapToGrid="0">
      <p:cViewPr varScale="1">
        <p:scale>
          <a:sx n="90" d="100"/>
          <a:sy n="90" d="100"/>
        </p:scale>
        <p:origin x="232" y="1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300E1B9-B17B-624E-94EC-5F45F873BCAA}" type="datetimeFigureOut">
              <a:rPr lang="en-US" smtClean="0"/>
              <a:t>10/26/23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C66A1E2-B012-BB4E-988E-41ECE0055A2B}" type="slidenum">
              <a:rPr lang="en-US" smtClean="0"/>
              <a:t>‹#›</a:t>
            </a:fld>
            <a:endParaRPr lang="en-US"/>
          </a:p>
        </p:txBody>
      </p:sp>
    </p:spTree>
    <p:extLst>
      <p:ext uri="{BB962C8B-B14F-4D97-AF65-F5344CB8AC3E}">
        <p14:creationId xmlns:p14="http://schemas.microsoft.com/office/powerpoint/2010/main" val="16449645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66A1E2-B012-BB4E-988E-41ECE0055A2B}" type="slidenum">
              <a:rPr lang="en-US" smtClean="0"/>
              <a:t>13</a:t>
            </a:fld>
            <a:endParaRPr lang="en-US"/>
          </a:p>
        </p:txBody>
      </p:sp>
    </p:spTree>
    <p:extLst>
      <p:ext uri="{BB962C8B-B14F-4D97-AF65-F5344CB8AC3E}">
        <p14:creationId xmlns:p14="http://schemas.microsoft.com/office/powerpoint/2010/main" val="26587170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66A1E2-B012-BB4E-988E-41ECE0055A2B}" type="slidenum">
              <a:rPr lang="en-US" smtClean="0"/>
              <a:t>14</a:t>
            </a:fld>
            <a:endParaRPr lang="en-US"/>
          </a:p>
        </p:txBody>
      </p:sp>
    </p:spTree>
    <p:extLst>
      <p:ext uri="{BB962C8B-B14F-4D97-AF65-F5344CB8AC3E}">
        <p14:creationId xmlns:p14="http://schemas.microsoft.com/office/powerpoint/2010/main" val="18044051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66A1E2-B012-BB4E-988E-41ECE0055A2B}" type="slidenum">
              <a:rPr lang="en-US" smtClean="0"/>
              <a:t>15</a:t>
            </a:fld>
            <a:endParaRPr lang="en-US"/>
          </a:p>
        </p:txBody>
      </p:sp>
    </p:spTree>
    <p:extLst>
      <p:ext uri="{BB962C8B-B14F-4D97-AF65-F5344CB8AC3E}">
        <p14:creationId xmlns:p14="http://schemas.microsoft.com/office/powerpoint/2010/main" val="23873964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66A1E2-B012-BB4E-988E-41ECE0055A2B}" type="slidenum">
              <a:rPr lang="en-US" smtClean="0"/>
              <a:t>16</a:t>
            </a:fld>
            <a:endParaRPr lang="en-US"/>
          </a:p>
        </p:txBody>
      </p:sp>
    </p:spTree>
    <p:extLst>
      <p:ext uri="{BB962C8B-B14F-4D97-AF65-F5344CB8AC3E}">
        <p14:creationId xmlns:p14="http://schemas.microsoft.com/office/powerpoint/2010/main" val="19653976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66A1E2-B012-BB4E-988E-41ECE0055A2B}" type="slidenum">
              <a:rPr lang="en-US" smtClean="0"/>
              <a:t>17</a:t>
            </a:fld>
            <a:endParaRPr lang="en-US"/>
          </a:p>
        </p:txBody>
      </p:sp>
    </p:spTree>
    <p:extLst>
      <p:ext uri="{BB962C8B-B14F-4D97-AF65-F5344CB8AC3E}">
        <p14:creationId xmlns:p14="http://schemas.microsoft.com/office/powerpoint/2010/main" val="4964231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66A1E2-B012-BB4E-988E-41ECE0055A2B}" type="slidenum">
              <a:rPr lang="en-US" smtClean="0"/>
              <a:t>18</a:t>
            </a:fld>
            <a:endParaRPr lang="en-US"/>
          </a:p>
        </p:txBody>
      </p:sp>
    </p:spTree>
    <p:extLst>
      <p:ext uri="{BB962C8B-B14F-4D97-AF65-F5344CB8AC3E}">
        <p14:creationId xmlns:p14="http://schemas.microsoft.com/office/powerpoint/2010/main" val="23822351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66A1E2-B012-BB4E-988E-41ECE0055A2B}" type="slidenum">
              <a:rPr lang="en-US" smtClean="0"/>
              <a:t>22</a:t>
            </a:fld>
            <a:endParaRPr lang="en-US"/>
          </a:p>
        </p:txBody>
      </p:sp>
    </p:spTree>
    <p:extLst>
      <p:ext uri="{BB962C8B-B14F-4D97-AF65-F5344CB8AC3E}">
        <p14:creationId xmlns:p14="http://schemas.microsoft.com/office/powerpoint/2010/main" val="11502790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D284A420-F50C-4C2C-B88E-E6F4EF504B6E}"/>
              </a:ext>
            </a:extLst>
          </p:cNvPr>
          <p:cNvSpPr/>
          <p:nvPr/>
        </p:nvSpPr>
        <p:spPr>
          <a:xfrm>
            <a:off x="0" y="0"/>
            <a:ext cx="12188952"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893A6D2E-5228-4998-9E24-EFCCA024675E}"/>
              </a:ext>
            </a:extLst>
          </p:cNvPr>
          <p:cNvSpPr/>
          <p:nvPr/>
        </p:nvSpPr>
        <p:spPr>
          <a:xfrm>
            <a:off x="0" y="-2"/>
            <a:ext cx="12188952" cy="3567547"/>
          </a:xfrm>
          <a:prstGeom prst="rect">
            <a:avLst/>
          </a:prstGeom>
          <a:ln>
            <a:noFill/>
          </a:ln>
          <a:effectLst>
            <a:outerShdw blurRad="228600" dist="152400" dir="5460000" sx="95000" sy="95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59D878C-9930-44AF-AE18-FCA0DAE10D39}"/>
              </a:ext>
            </a:extLst>
          </p:cNvPr>
          <p:cNvSpPr>
            <a:spLocks noGrp="1"/>
          </p:cNvSpPr>
          <p:nvPr>
            <p:ph type="ctrTitle"/>
          </p:nvPr>
        </p:nvSpPr>
        <p:spPr>
          <a:xfrm>
            <a:off x="761802" y="852055"/>
            <a:ext cx="10380572" cy="2581463"/>
          </a:xfrm>
        </p:spPr>
        <p:txBody>
          <a:bodyPr anchor="b">
            <a:normAutofit/>
          </a:bodyPr>
          <a:lstStyle>
            <a:lvl1pPr algn="l">
              <a:defRPr sz="48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CD82D608-1F8D-47BB-B595-43B7BEACA90A}"/>
              </a:ext>
            </a:extLst>
          </p:cNvPr>
          <p:cNvSpPr>
            <a:spLocks noGrp="1"/>
          </p:cNvSpPr>
          <p:nvPr>
            <p:ph type="subTitle" idx="1"/>
          </p:nvPr>
        </p:nvSpPr>
        <p:spPr>
          <a:xfrm>
            <a:off x="761802" y="3754582"/>
            <a:ext cx="10380572" cy="2244436"/>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C2D3C1DA-DAC9-422B-9450-54A7E03B3DE0}"/>
              </a:ext>
            </a:extLst>
          </p:cNvPr>
          <p:cNvSpPr>
            <a:spLocks noGrp="1"/>
          </p:cNvSpPr>
          <p:nvPr>
            <p:ph type="dt" sz="half" idx="10"/>
          </p:nvPr>
        </p:nvSpPr>
        <p:spPr/>
        <p:txBody>
          <a:bodyPr/>
          <a:lstStyle/>
          <a:p>
            <a:fld id="{3341EE12-F28E-4B03-A404-A8FCAE0F6316}" type="datetime1">
              <a:rPr lang="en-US" smtClean="0"/>
              <a:t>10/26/23</a:t>
            </a:fld>
            <a:endParaRPr lang="en-US" dirty="0"/>
          </a:p>
        </p:txBody>
      </p:sp>
      <p:sp>
        <p:nvSpPr>
          <p:cNvPr id="5" name="Footer Placeholder 4">
            <a:extLst>
              <a:ext uri="{FF2B5EF4-FFF2-40B4-BE49-F238E27FC236}">
                <a16:creationId xmlns:a16="http://schemas.microsoft.com/office/drawing/2014/main" id="{6739A2B9-3E23-4C08-A5CE-698861210A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812E61E-26F7-4369-8F2F-6D3CDF644D94}"/>
              </a:ext>
            </a:extLst>
          </p:cNvPr>
          <p:cNvSpPr>
            <a:spLocks noGrp="1"/>
          </p:cNvSpPr>
          <p:nvPr>
            <p:ph type="sldNum" sz="quarter" idx="12"/>
          </p:nvPr>
        </p:nvSpPr>
        <p:spPr/>
        <p:txBody>
          <a:bodyPr/>
          <a:lstStyle/>
          <a:p>
            <a:fld id="{B4A918BC-4D43-4B42-B3C0-E7EBE25E6AF0}" type="slidenum">
              <a:rPr lang="en-US" smtClean="0"/>
              <a:t>‹#›</a:t>
            </a:fld>
            <a:endParaRPr lang="en-US" dirty="0"/>
          </a:p>
        </p:txBody>
      </p:sp>
      <p:cxnSp>
        <p:nvCxnSpPr>
          <p:cNvPr id="23" name="Straight Connector 22">
            <a:extLst>
              <a:ext uri="{FF2B5EF4-FFF2-40B4-BE49-F238E27FC236}">
                <a16:creationId xmlns:a16="http://schemas.microsoft.com/office/drawing/2014/main" id="{3ADB48DB-8E25-4F2F-8C02-5B793937255F}"/>
              </a:ext>
            </a:extLst>
          </p:cNvPr>
          <p:cNvCxnSpPr>
            <a:cxnSpLocks/>
          </p:cNvCxnSpPr>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C32BA7E3-7313-49C8-A245-A85BDEB13EB3}"/>
              </a:ext>
            </a:extLst>
          </p:cNvPr>
          <p:cNvCxnSpPr>
            <a:cxnSpLocks/>
          </p:cNvCxnSpPr>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68418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4F69F7-12D5-40F0-88F0-33D60AEB0218}"/>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765BB511-E79D-41D8-AF91-14A5C803FC8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E705DFA-4DAF-4B30-8032-503081AEA4BF}"/>
              </a:ext>
            </a:extLst>
          </p:cNvPr>
          <p:cNvSpPr>
            <a:spLocks noGrp="1"/>
          </p:cNvSpPr>
          <p:nvPr>
            <p:ph type="dt" sz="half" idx="10"/>
          </p:nvPr>
        </p:nvSpPr>
        <p:spPr/>
        <p:txBody>
          <a:bodyPr/>
          <a:lstStyle/>
          <a:p>
            <a:fld id="{B68B8189-0D9C-48A6-9FA3-862227B094CE}" type="datetime1">
              <a:rPr lang="en-US" smtClean="0"/>
              <a:t>10/26/23</a:t>
            </a:fld>
            <a:endParaRPr lang="en-US"/>
          </a:p>
        </p:txBody>
      </p:sp>
      <p:sp>
        <p:nvSpPr>
          <p:cNvPr id="5" name="Footer Placeholder 4">
            <a:extLst>
              <a:ext uri="{FF2B5EF4-FFF2-40B4-BE49-F238E27FC236}">
                <a16:creationId xmlns:a16="http://schemas.microsoft.com/office/drawing/2014/main" id="{E034FBF5-16C0-46A0-916A-4910C1B6151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B626EA6-7E48-454C-887A-0EF3356F91D5}"/>
              </a:ext>
            </a:extLst>
          </p:cNvPr>
          <p:cNvSpPr>
            <a:spLocks noGrp="1"/>
          </p:cNvSpPr>
          <p:nvPr>
            <p:ph type="sldNum" sz="quarter" idx="12"/>
          </p:nvPr>
        </p:nvSpPr>
        <p:spPr/>
        <p:txBody>
          <a:bodyPr/>
          <a:lstStyle/>
          <a:p>
            <a:fld id="{B4A918BC-4D43-4B42-B3C0-E7EBE25E6AF0}" type="slidenum">
              <a:rPr lang="en-US" smtClean="0"/>
              <a:t>‹#›</a:t>
            </a:fld>
            <a:endParaRPr lang="en-US"/>
          </a:p>
        </p:txBody>
      </p:sp>
    </p:spTree>
    <p:extLst>
      <p:ext uri="{BB962C8B-B14F-4D97-AF65-F5344CB8AC3E}">
        <p14:creationId xmlns:p14="http://schemas.microsoft.com/office/powerpoint/2010/main" val="13134957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BA312BAB-A07B-4FEA-8EB5-A7BD8B24C6DA}"/>
              </a:ext>
            </a:extLst>
          </p:cNvPr>
          <p:cNvSpPr/>
          <p:nvPr/>
        </p:nvSpPr>
        <p:spPr>
          <a:xfrm>
            <a:off x="0" y="0"/>
            <a:ext cx="12192000"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8" name="Rectangle 7">
            <a:extLst>
              <a:ext uri="{FF2B5EF4-FFF2-40B4-BE49-F238E27FC236}">
                <a16:creationId xmlns:a16="http://schemas.microsoft.com/office/drawing/2014/main" id="{F245A432-7E52-48B5-A8BB-13EED592E35A}"/>
              </a:ext>
            </a:extLst>
          </p:cNvPr>
          <p:cNvSpPr/>
          <p:nvPr/>
        </p:nvSpPr>
        <p:spPr>
          <a:xfrm>
            <a:off x="7813964" y="0"/>
            <a:ext cx="4378036" cy="6858000"/>
          </a:xfrm>
          <a:prstGeom prst="rect">
            <a:avLst/>
          </a:prstGeom>
          <a:ln>
            <a:noFill/>
          </a:ln>
          <a:effectLst>
            <a:outerShdw blurRad="254000" dist="152400" dir="10680000" sx="95000" sy="95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656288B6-16BD-4DEE-9187-C78963ED1D8A}"/>
              </a:ext>
            </a:extLst>
          </p:cNvPr>
          <p:cNvCxnSpPr>
            <a:cxnSpLocks/>
          </p:cNvCxnSpPr>
          <p:nvPr/>
        </p:nvCxnSpPr>
        <p:spPr>
          <a:xfrm rot="16200000" flipH="1">
            <a:off x="10361537" y="120772"/>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Vertical Title 1">
            <a:extLst>
              <a:ext uri="{FF2B5EF4-FFF2-40B4-BE49-F238E27FC236}">
                <a16:creationId xmlns:a16="http://schemas.microsoft.com/office/drawing/2014/main" id="{F9259F7B-ED77-4251-A424-93712C6F57A0}"/>
              </a:ext>
            </a:extLst>
          </p:cNvPr>
          <p:cNvSpPr>
            <a:spLocks noGrp="1"/>
          </p:cNvSpPr>
          <p:nvPr>
            <p:ph type="title" orient="vert"/>
          </p:nvPr>
        </p:nvSpPr>
        <p:spPr>
          <a:xfrm>
            <a:off x="8139544" y="872836"/>
            <a:ext cx="2521527" cy="5119256"/>
          </a:xfrm>
        </p:spPr>
        <p:txBody>
          <a:bodyPr vert="eaVert" ancho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70295692-9BD0-4EB9-B344-9A6945DB0B81}"/>
              </a:ext>
            </a:extLst>
          </p:cNvPr>
          <p:cNvSpPr>
            <a:spLocks noGrp="1"/>
          </p:cNvSpPr>
          <p:nvPr>
            <p:ph type="body" orient="vert" idx="1"/>
          </p:nvPr>
        </p:nvSpPr>
        <p:spPr>
          <a:xfrm>
            <a:off x="756746" y="872836"/>
            <a:ext cx="6634169" cy="511925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9B128527-7CED-4CF3-A260-649685D2E6D3}"/>
              </a:ext>
            </a:extLst>
          </p:cNvPr>
          <p:cNvSpPr>
            <a:spLocks noGrp="1"/>
          </p:cNvSpPr>
          <p:nvPr>
            <p:ph type="dt" sz="half" idx="10"/>
          </p:nvPr>
        </p:nvSpPr>
        <p:spPr>
          <a:xfrm>
            <a:off x="329184" y="6236208"/>
            <a:ext cx="3037459" cy="365125"/>
          </a:xfrm>
        </p:spPr>
        <p:txBody>
          <a:bodyPr/>
          <a:lstStyle/>
          <a:p>
            <a:fld id="{26ADDCAE-6443-42C3-9C19-F95985500186}" type="datetime1">
              <a:rPr lang="en-US" smtClean="0"/>
              <a:t>10/26/23</a:t>
            </a:fld>
            <a:endParaRPr lang="en-US" dirty="0"/>
          </a:p>
        </p:txBody>
      </p:sp>
      <p:sp>
        <p:nvSpPr>
          <p:cNvPr id="5" name="Footer Placeholder 4">
            <a:extLst>
              <a:ext uri="{FF2B5EF4-FFF2-40B4-BE49-F238E27FC236}">
                <a16:creationId xmlns:a16="http://schemas.microsoft.com/office/drawing/2014/main" id="{20517F65-E517-4B50-B559-FD7D59F3E8B5}"/>
              </a:ext>
            </a:extLst>
          </p:cNvPr>
          <p:cNvSpPr>
            <a:spLocks noGrp="1"/>
          </p:cNvSpPr>
          <p:nvPr>
            <p:ph type="ftr" sz="quarter" idx="11"/>
          </p:nvPr>
        </p:nvSpPr>
        <p:spPr>
          <a:xfrm>
            <a:off x="329184" y="237744"/>
            <a:ext cx="3581400" cy="365125"/>
          </a:xfrm>
        </p:spPr>
        <p:txBody>
          <a:bodyPr/>
          <a:lstStyle/>
          <a:p>
            <a:endParaRPr lang="en-US" dirty="0"/>
          </a:p>
        </p:txBody>
      </p:sp>
      <p:sp>
        <p:nvSpPr>
          <p:cNvPr id="6" name="Slide Number Placeholder 5">
            <a:extLst>
              <a:ext uri="{FF2B5EF4-FFF2-40B4-BE49-F238E27FC236}">
                <a16:creationId xmlns:a16="http://schemas.microsoft.com/office/drawing/2014/main" id="{CAED40B7-46EE-49D9-BE89-7E101F80A497}"/>
              </a:ext>
            </a:extLst>
          </p:cNvPr>
          <p:cNvSpPr>
            <a:spLocks noGrp="1"/>
          </p:cNvSpPr>
          <p:nvPr>
            <p:ph type="sldNum" sz="quarter" idx="12"/>
          </p:nvPr>
        </p:nvSpPr>
        <p:spPr>
          <a:xfrm>
            <a:off x="11292840" y="237744"/>
            <a:ext cx="756746" cy="365760"/>
          </a:xfrm>
        </p:spPr>
        <p:txBody>
          <a:bodyPr/>
          <a:lstStyle/>
          <a:p>
            <a:fld id="{B4A918BC-4D43-4B42-B3C0-E7EBE25E6AF0}" type="slidenum">
              <a:rPr lang="en-US" smtClean="0"/>
              <a:t>‹#›</a:t>
            </a:fld>
            <a:endParaRPr lang="en-US" dirty="0"/>
          </a:p>
        </p:txBody>
      </p:sp>
      <p:cxnSp>
        <p:nvCxnSpPr>
          <p:cNvPr id="16" name="Straight Connector 15">
            <a:extLst>
              <a:ext uri="{FF2B5EF4-FFF2-40B4-BE49-F238E27FC236}">
                <a16:creationId xmlns:a16="http://schemas.microsoft.com/office/drawing/2014/main" id="{E05031BF-2EA5-4128-B6AF-2D0F5A101095}"/>
              </a:ext>
            </a:extLst>
          </p:cNvPr>
          <p:cNvCxnSpPr>
            <a:cxnSpLocks/>
          </p:cNvCxnSpPr>
          <p:nvPr/>
        </p:nvCxnSpPr>
        <p:spPr>
          <a:xfrm rot="16200000" flipH="1">
            <a:off x="10361537" y="120772"/>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12337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62CCA-8D32-44C3-809A-54D0245B8ABF}"/>
              </a:ext>
            </a:extLst>
          </p:cNvPr>
          <p:cNvSpPr>
            <a:spLocks noGrp="1"/>
          </p:cNvSpPr>
          <p:nvPr>
            <p:ph type="title"/>
          </p:nvPr>
        </p:nvSpPr>
        <p:spPr>
          <a:xfrm>
            <a:off x="761801" y="858982"/>
            <a:ext cx="10380573" cy="1432273"/>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10689041-349C-49F8-B155-6F5862873736}"/>
              </a:ext>
            </a:extLst>
          </p:cNvPr>
          <p:cNvSpPr>
            <a:spLocks noGrp="1"/>
          </p:cNvSpPr>
          <p:nvPr>
            <p:ph idx="1"/>
          </p:nvPr>
        </p:nvSpPr>
        <p:spPr>
          <a:xfrm>
            <a:off x="761799" y="2750126"/>
            <a:ext cx="10381205" cy="32617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235E088-72B1-425B-B53B-81B134826169}"/>
              </a:ext>
            </a:extLst>
          </p:cNvPr>
          <p:cNvSpPr>
            <a:spLocks noGrp="1"/>
          </p:cNvSpPr>
          <p:nvPr>
            <p:ph type="dt" sz="half" idx="10"/>
          </p:nvPr>
        </p:nvSpPr>
        <p:spPr/>
        <p:txBody>
          <a:bodyPr/>
          <a:lstStyle/>
          <a:p>
            <a:fld id="{1962799E-EB8E-4038-8063-81BB57C732D4}" type="datetime1">
              <a:rPr lang="en-US" smtClean="0"/>
              <a:t>10/26/23</a:t>
            </a:fld>
            <a:endParaRPr lang="en-US"/>
          </a:p>
        </p:txBody>
      </p:sp>
      <p:sp>
        <p:nvSpPr>
          <p:cNvPr id="5" name="Footer Placeholder 4">
            <a:extLst>
              <a:ext uri="{FF2B5EF4-FFF2-40B4-BE49-F238E27FC236}">
                <a16:creationId xmlns:a16="http://schemas.microsoft.com/office/drawing/2014/main" id="{89180451-8BF9-48B2-8E6A-9E15C83357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A68196E-3A76-4417-BFD8-4400D16E07EA}"/>
              </a:ext>
            </a:extLst>
          </p:cNvPr>
          <p:cNvSpPr>
            <a:spLocks noGrp="1"/>
          </p:cNvSpPr>
          <p:nvPr>
            <p:ph type="sldNum" sz="quarter" idx="12"/>
          </p:nvPr>
        </p:nvSpPr>
        <p:spPr/>
        <p:txBody>
          <a:bodyPr/>
          <a:lstStyle/>
          <a:p>
            <a:fld id="{B4A918BC-4D43-4B42-B3C0-E7EBE25E6AF0}" type="slidenum">
              <a:rPr lang="en-US" smtClean="0"/>
              <a:t>‹#›</a:t>
            </a:fld>
            <a:endParaRPr lang="en-US"/>
          </a:p>
        </p:txBody>
      </p:sp>
    </p:spTree>
    <p:extLst>
      <p:ext uri="{BB962C8B-B14F-4D97-AF65-F5344CB8AC3E}">
        <p14:creationId xmlns:p14="http://schemas.microsoft.com/office/powerpoint/2010/main" val="30846642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CFB183B-99B9-4420-AB2D-070568510522}"/>
              </a:ext>
            </a:extLst>
          </p:cNvPr>
          <p:cNvSpPr/>
          <p:nvPr/>
        </p:nvSpPr>
        <p:spPr>
          <a:xfrm>
            <a:off x="0" y="0"/>
            <a:ext cx="12192000"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76DF62B9-1876-4EEB-929D-B46F98265E34}"/>
              </a:ext>
            </a:extLst>
          </p:cNvPr>
          <p:cNvSpPr/>
          <p:nvPr/>
        </p:nvSpPr>
        <p:spPr>
          <a:xfrm>
            <a:off x="0" y="-2"/>
            <a:ext cx="12192000" cy="3862064"/>
          </a:xfrm>
          <a:prstGeom prst="rect">
            <a:avLst/>
          </a:prstGeom>
          <a:ln>
            <a:noFill/>
          </a:ln>
          <a:effectLst>
            <a:outerShdw blurRad="203200" dist="127000" dir="5460000" sx="96000" sy="96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4" name="Straight Connector 13">
            <a:extLst>
              <a:ext uri="{FF2B5EF4-FFF2-40B4-BE49-F238E27FC236}">
                <a16:creationId xmlns:a16="http://schemas.microsoft.com/office/drawing/2014/main" id="{B5F0E4DD-839A-4BD2-B5FA-FF319E87D037}"/>
              </a:ext>
            </a:extLst>
          </p:cNvPr>
          <p:cNvCxnSpPr>
            <a:cxnSpLocks/>
          </p:cNvCxnSpPr>
          <p:nvPr/>
        </p:nvCxnSpPr>
        <p:spPr>
          <a:xfrm>
            <a:off x="11668155" y="852056"/>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7692C2FB-E558-4132-AAF5-EFCED0144BA2}"/>
              </a:ext>
            </a:extLst>
          </p:cNvPr>
          <p:cNvSpPr>
            <a:spLocks noGrp="1"/>
          </p:cNvSpPr>
          <p:nvPr>
            <p:ph type="title"/>
          </p:nvPr>
        </p:nvSpPr>
        <p:spPr>
          <a:xfrm>
            <a:off x="761801" y="852056"/>
            <a:ext cx="10380572" cy="2576944"/>
          </a:xfrm>
        </p:spPr>
        <p:txBody>
          <a:bodyPr anchor="b">
            <a:normAutofit/>
          </a:bodyPr>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9AA20424-DA4E-467F-AC0A-D44192A54F64}"/>
              </a:ext>
            </a:extLst>
          </p:cNvPr>
          <p:cNvSpPr>
            <a:spLocks noGrp="1"/>
          </p:cNvSpPr>
          <p:nvPr>
            <p:ph type="body" idx="1"/>
          </p:nvPr>
        </p:nvSpPr>
        <p:spPr>
          <a:xfrm>
            <a:off x="761797" y="4202832"/>
            <a:ext cx="10395116" cy="1789260"/>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3B39F9C-ADA9-4225-9D74-193A8894ED7A}"/>
              </a:ext>
            </a:extLst>
          </p:cNvPr>
          <p:cNvSpPr>
            <a:spLocks noGrp="1"/>
          </p:cNvSpPr>
          <p:nvPr>
            <p:ph type="dt" sz="half" idx="10"/>
          </p:nvPr>
        </p:nvSpPr>
        <p:spPr>
          <a:xfrm>
            <a:off x="332481" y="6236208"/>
            <a:ext cx="3037459" cy="365125"/>
          </a:xfrm>
        </p:spPr>
        <p:txBody>
          <a:bodyPr/>
          <a:lstStyle/>
          <a:p>
            <a:fld id="{217A73C3-B243-44D3-809D-EF8FDFBD85D4}" type="datetime1">
              <a:rPr lang="en-US" smtClean="0"/>
              <a:t>10/26/23</a:t>
            </a:fld>
            <a:endParaRPr lang="en-US" dirty="0"/>
          </a:p>
        </p:txBody>
      </p:sp>
      <p:sp>
        <p:nvSpPr>
          <p:cNvPr id="5" name="Footer Placeholder 4">
            <a:extLst>
              <a:ext uri="{FF2B5EF4-FFF2-40B4-BE49-F238E27FC236}">
                <a16:creationId xmlns:a16="http://schemas.microsoft.com/office/drawing/2014/main" id="{84057DEC-B96B-4D69-8B62-5156FDA6D9BB}"/>
              </a:ext>
            </a:extLst>
          </p:cNvPr>
          <p:cNvSpPr>
            <a:spLocks noGrp="1"/>
          </p:cNvSpPr>
          <p:nvPr>
            <p:ph type="ftr" sz="quarter" idx="11"/>
          </p:nvPr>
        </p:nvSpPr>
        <p:spPr>
          <a:xfrm>
            <a:off x="332481" y="237744"/>
            <a:ext cx="4114800" cy="365125"/>
          </a:xfrm>
        </p:spPr>
        <p:txBody>
          <a:bodyPr/>
          <a:lstStyle/>
          <a:p>
            <a:endParaRPr lang="en-US" dirty="0"/>
          </a:p>
        </p:txBody>
      </p:sp>
      <p:sp>
        <p:nvSpPr>
          <p:cNvPr id="6" name="Slide Number Placeholder 5">
            <a:extLst>
              <a:ext uri="{FF2B5EF4-FFF2-40B4-BE49-F238E27FC236}">
                <a16:creationId xmlns:a16="http://schemas.microsoft.com/office/drawing/2014/main" id="{A0BF4AC1-9934-43DC-B9AC-322612A74656}"/>
              </a:ext>
            </a:extLst>
          </p:cNvPr>
          <p:cNvSpPr>
            <a:spLocks noGrp="1"/>
          </p:cNvSpPr>
          <p:nvPr>
            <p:ph type="sldNum" sz="quarter" idx="12"/>
          </p:nvPr>
        </p:nvSpPr>
        <p:spPr>
          <a:xfrm>
            <a:off x="11289782" y="237744"/>
            <a:ext cx="756746" cy="365760"/>
          </a:xfrm>
        </p:spPr>
        <p:txBody>
          <a:bodyPr/>
          <a:lstStyle/>
          <a:p>
            <a:fld id="{B4A918BC-4D43-4B42-B3C0-E7EBE25E6AF0}" type="slidenum">
              <a:rPr lang="en-US" smtClean="0"/>
              <a:t>‹#›</a:t>
            </a:fld>
            <a:endParaRPr lang="en-US"/>
          </a:p>
        </p:txBody>
      </p:sp>
      <p:cxnSp>
        <p:nvCxnSpPr>
          <p:cNvPr id="11" name="Straight Connector 10">
            <a:extLst>
              <a:ext uri="{FF2B5EF4-FFF2-40B4-BE49-F238E27FC236}">
                <a16:creationId xmlns:a16="http://schemas.microsoft.com/office/drawing/2014/main" id="{4CBDA60A-39CD-41D4-8AE5-0FB7FD78559C}"/>
              </a:ext>
            </a:extLst>
          </p:cNvPr>
          <p:cNvCxnSpPr>
            <a:cxnSpLocks/>
          </p:cNvCxnSpPr>
          <p:nvPr/>
        </p:nvCxnSpPr>
        <p:spPr>
          <a:xfrm>
            <a:off x="11668155" y="852056"/>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46258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1CAF84-4A19-4D9A-9B82-46BCBED4F7BD}"/>
              </a:ext>
            </a:extLst>
          </p:cNvPr>
          <p:cNvSpPr>
            <a:spLocks noGrp="1"/>
          </p:cNvSpPr>
          <p:nvPr>
            <p:ph type="title"/>
          </p:nvPr>
        </p:nvSpPr>
        <p:spPr>
          <a:xfrm>
            <a:off x="761801" y="858982"/>
            <a:ext cx="10380573" cy="1432273"/>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5A373DD-26AC-4E69-A17C-538D9C7C6854}"/>
              </a:ext>
            </a:extLst>
          </p:cNvPr>
          <p:cNvSpPr>
            <a:spLocks noGrp="1"/>
          </p:cNvSpPr>
          <p:nvPr>
            <p:ph sz="half" idx="1"/>
          </p:nvPr>
        </p:nvSpPr>
        <p:spPr>
          <a:xfrm>
            <a:off x="761800" y="2833255"/>
            <a:ext cx="5045281" cy="31657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EAD30C23-A75F-45DF-BCCF-760C533AC7FA}"/>
              </a:ext>
            </a:extLst>
          </p:cNvPr>
          <p:cNvSpPr>
            <a:spLocks noGrp="1"/>
          </p:cNvSpPr>
          <p:nvPr>
            <p:ph sz="half" idx="2"/>
          </p:nvPr>
        </p:nvSpPr>
        <p:spPr>
          <a:xfrm>
            <a:off x="6097092" y="2833255"/>
            <a:ext cx="5045281" cy="31657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082C3974-73EC-4F1B-9E92-0E279ABEE5CD}"/>
              </a:ext>
            </a:extLst>
          </p:cNvPr>
          <p:cNvSpPr>
            <a:spLocks noGrp="1"/>
          </p:cNvSpPr>
          <p:nvPr>
            <p:ph type="dt" sz="half" idx="10"/>
          </p:nvPr>
        </p:nvSpPr>
        <p:spPr>
          <a:xfrm>
            <a:off x="332481" y="6236208"/>
            <a:ext cx="3037459" cy="365125"/>
          </a:xfrm>
        </p:spPr>
        <p:txBody>
          <a:bodyPr/>
          <a:lstStyle/>
          <a:p>
            <a:fld id="{C9B6D3E3-28E2-4380-A113-67698215C5F8}" type="datetime1">
              <a:rPr lang="en-US" smtClean="0"/>
              <a:t>10/26/23</a:t>
            </a:fld>
            <a:endParaRPr lang="en-US" dirty="0"/>
          </a:p>
        </p:txBody>
      </p:sp>
      <p:sp>
        <p:nvSpPr>
          <p:cNvPr id="6" name="Footer Placeholder 5">
            <a:extLst>
              <a:ext uri="{FF2B5EF4-FFF2-40B4-BE49-F238E27FC236}">
                <a16:creationId xmlns:a16="http://schemas.microsoft.com/office/drawing/2014/main" id="{CC70B3F2-3F28-42A3-9701-A6F01F1B185A}"/>
              </a:ext>
            </a:extLst>
          </p:cNvPr>
          <p:cNvSpPr>
            <a:spLocks noGrp="1"/>
          </p:cNvSpPr>
          <p:nvPr>
            <p:ph type="ftr" sz="quarter" idx="11"/>
          </p:nvPr>
        </p:nvSpPr>
        <p:spPr>
          <a:xfrm>
            <a:off x="332481" y="237744"/>
            <a:ext cx="4114800" cy="365125"/>
          </a:xfrm>
        </p:spPr>
        <p:txBody>
          <a:bodyPr/>
          <a:lstStyle/>
          <a:p>
            <a:endParaRPr lang="en-US" dirty="0"/>
          </a:p>
        </p:txBody>
      </p:sp>
      <p:sp>
        <p:nvSpPr>
          <p:cNvPr id="7" name="Slide Number Placeholder 6">
            <a:extLst>
              <a:ext uri="{FF2B5EF4-FFF2-40B4-BE49-F238E27FC236}">
                <a16:creationId xmlns:a16="http://schemas.microsoft.com/office/drawing/2014/main" id="{E5E7A2FC-50E7-4972-9F28-E3AC4EF93D44}"/>
              </a:ext>
            </a:extLst>
          </p:cNvPr>
          <p:cNvSpPr>
            <a:spLocks noGrp="1"/>
          </p:cNvSpPr>
          <p:nvPr>
            <p:ph type="sldNum" sz="quarter" idx="12"/>
          </p:nvPr>
        </p:nvSpPr>
        <p:spPr>
          <a:xfrm>
            <a:off x="11289782" y="237744"/>
            <a:ext cx="756746" cy="365760"/>
          </a:xfrm>
        </p:spPr>
        <p:txBody>
          <a:bodyPr/>
          <a:lstStyle/>
          <a:p>
            <a:fld id="{B4A918BC-4D43-4B42-B3C0-E7EBE25E6AF0}" type="slidenum">
              <a:rPr lang="en-US" smtClean="0"/>
              <a:t>‹#›</a:t>
            </a:fld>
            <a:endParaRPr lang="en-US"/>
          </a:p>
        </p:txBody>
      </p:sp>
    </p:spTree>
    <p:extLst>
      <p:ext uri="{BB962C8B-B14F-4D97-AF65-F5344CB8AC3E}">
        <p14:creationId xmlns:p14="http://schemas.microsoft.com/office/powerpoint/2010/main" val="26789929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865F85-77E6-4F6D-9FFA-5D76201B13E5}"/>
              </a:ext>
            </a:extLst>
          </p:cNvPr>
          <p:cNvSpPr>
            <a:spLocks noGrp="1"/>
          </p:cNvSpPr>
          <p:nvPr>
            <p:ph type="title"/>
          </p:nvPr>
        </p:nvSpPr>
        <p:spPr>
          <a:xfrm>
            <a:off x="761802" y="872836"/>
            <a:ext cx="10380572" cy="1427019"/>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C6C0DAE-58D1-45D9-9FC4-B0864E332C08}"/>
              </a:ext>
            </a:extLst>
          </p:cNvPr>
          <p:cNvSpPr>
            <a:spLocks noGrp="1"/>
          </p:cNvSpPr>
          <p:nvPr>
            <p:ph type="body" idx="1"/>
          </p:nvPr>
        </p:nvSpPr>
        <p:spPr>
          <a:xfrm>
            <a:off x="761801" y="2713326"/>
            <a:ext cx="5023424" cy="823912"/>
          </a:xfrm>
        </p:spPr>
        <p:txBody>
          <a:bodyPr anchor="b">
            <a:normAutofit/>
          </a:bodyPr>
          <a:lstStyle>
            <a:lvl1pPr marL="0" indent="0">
              <a:buNone/>
              <a:defRPr sz="2400" b="0" i="1" u="none"/>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D1E63D7-9812-4EA1-A0A2-14D974311FAD}"/>
              </a:ext>
            </a:extLst>
          </p:cNvPr>
          <p:cNvSpPr>
            <a:spLocks noGrp="1"/>
          </p:cNvSpPr>
          <p:nvPr>
            <p:ph sz="half" idx="2"/>
          </p:nvPr>
        </p:nvSpPr>
        <p:spPr>
          <a:xfrm>
            <a:off x="761801" y="3706091"/>
            <a:ext cx="5023424" cy="233449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E4C5055B-04A0-47D3-90ED-135025F857F9}"/>
              </a:ext>
            </a:extLst>
          </p:cNvPr>
          <p:cNvSpPr>
            <a:spLocks noGrp="1"/>
          </p:cNvSpPr>
          <p:nvPr>
            <p:ph type="body" sz="quarter" idx="3"/>
          </p:nvPr>
        </p:nvSpPr>
        <p:spPr>
          <a:xfrm>
            <a:off x="6094211" y="2713326"/>
            <a:ext cx="5048163" cy="823912"/>
          </a:xfrm>
        </p:spPr>
        <p:txBody>
          <a:bodyPr anchor="b">
            <a:normAutofit/>
          </a:bodyPr>
          <a:lstStyle>
            <a:lvl1pPr marL="0" indent="0">
              <a:buNone/>
              <a:defRPr sz="2400" b="0" i="1" u="none"/>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8936E6E-8F64-49E6-B57C-86CF92D1689E}"/>
              </a:ext>
            </a:extLst>
          </p:cNvPr>
          <p:cNvSpPr>
            <a:spLocks noGrp="1"/>
          </p:cNvSpPr>
          <p:nvPr>
            <p:ph sz="quarter" idx="4"/>
          </p:nvPr>
        </p:nvSpPr>
        <p:spPr>
          <a:xfrm>
            <a:off x="6094211" y="3706091"/>
            <a:ext cx="5048163" cy="233449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CFFBEAD-2827-40DA-8338-2D691325F1B3}"/>
              </a:ext>
            </a:extLst>
          </p:cNvPr>
          <p:cNvSpPr>
            <a:spLocks noGrp="1"/>
          </p:cNvSpPr>
          <p:nvPr>
            <p:ph type="dt" sz="half" idx="10"/>
          </p:nvPr>
        </p:nvSpPr>
        <p:spPr>
          <a:xfrm>
            <a:off x="332481" y="6236208"/>
            <a:ext cx="3037459" cy="365125"/>
          </a:xfrm>
        </p:spPr>
        <p:txBody>
          <a:bodyPr/>
          <a:lstStyle/>
          <a:p>
            <a:fld id="{A9EFCB61-04AD-47C9-BF79-2BD8B9CEC07A}" type="datetime1">
              <a:rPr lang="en-US" smtClean="0"/>
              <a:t>10/26/23</a:t>
            </a:fld>
            <a:endParaRPr lang="en-US" dirty="0"/>
          </a:p>
        </p:txBody>
      </p:sp>
      <p:sp>
        <p:nvSpPr>
          <p:cNvPr id="8" name="Footer Placeholder 7">
            <a:extLst>
              <a:ext uri="{FF2B5EF4-FFF2-40B4-BE49-F238E27FC236}">
                <a16:creationId xmlns:a16="http://schemas.microsoft.com/office/drawing/2014/main" id="{DF34B88D-9C6E-4A88-985C-3ED5057A1F65}"/>
              </a:ext>
            </a:extLst>
          </p:cNvPr>
          <p:cNvSpPr>
            <a:spLocks noGrp="1"/>
          </p:cNvSpPr>
          <p:nvPr>
            <p:ph type="ftr" sz="quarter" idx="11"/>
          </p:nvPr>
        </p:nvSpPr>
        <p:spPr>
          <a:xfrm>
            <a:off x="332481" y="237744"/>
            <a:ext cx="4114800" cy="365125"/>
          </a:xfrm>
        </p:spPr>
        <p:txBody>
          <a:bodyPr/>
          <a:lstStyle/>
          <a:p>
            <a:endParaRPr lang="en-US" dirty="0"/>
          </a:p>
        </p:txBody>
      </p:sp>
      <p:sp>
        <p:nvSpPr>
          <p:cNvPr id="9" name="Slide Number Placeholder 8">
            <a:extLst>
              <a:ext uri="{FF2B5EF4-FFF2-40B4-BE49-F238E27FC236}">
                <a16:creationId xmlns:a16="http://schemas.microsoft.com/office/drawing/2014/main" id="{880B6A32-2D15-425F-B6A9-146AFB5C1ACB}"/>
              </a:ext>
            </a:extLst>
          </p:cNvPr>
          <p:cNvSpPr>
            <a:spLocks noGrp="1"/>
          </p:cNvSpPr>
          <p:nvPr>
            <p:ph type="sldNum" sz="quarter" idx="12"/>
          </p:nvPr>
        </p:nvSpPr>
        <p:spPr>
          <a:xfrm>
            <a:off x="11289782" y="237744"/>
            <a:ext cx="756746" cy="365760"/>
          </a:xfrm>
        </p:spPr>
        <p:txBody>
          <a:bodyPr/>
          <a:lstStyle/>
          <a:p>
            <a:fld id="{B4A918BC-4D43-4B42-B3C0-E7EBE25E6AF0}" type="slidenum">
              <a:rPr lang="en-US" smtClean="0"/>
              <a:t>‹#›</a:t>
            </a:fld>
            <a:endParaRPr lang="en-US"/>
          </a:p>
        </p:txBody>
      </p:sp>
    </p:spTree>
    <p:extLst>
      <p:ext uri="{BB962C8B-B14F-4D97-AF65-F5344CB8AC3E}">
        <p14:creationId xmlns:p14="http://schemas.microsoft.com/office/powerpoint/2010/main" val="24290088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C81B7C-9BD5-4CF8-BAEB-A6CB78DA2F89}"/>
              </a:ext>
            </a:extLst>
          </p:cNvPr>
          <p:cNvSpPr>
            <a:spLocks noGrp="1"/>
          </p:cNvSpPr>
          <p:nvPr>
            <p:ph type="title"/>
          </p:nvPr>
        </p:nvSpPr>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AD85F1D3-3353-4FC6-8854-51B0BFFD6D5A}"/>
              </a:ext>
            </a:extLst>
          </p:cNvPr>
          <p:cNvSpPr>
            <a:spLocks noGrp="1"/>
          </p:cNvSpPr>
          <p:nvPr>
            <p:ph type="dt" sz="half" idx="10"/>
          </p:nvPr>
        </p:nvSpPr>
        <p:spPr/>
        <p:txBody>
          <a:bodyPr/>
          <a:lstStyle/>
          <a:p>
            <a:fld id="{A4535E0C-D585-492F-8146-7493F4086301}" type="datetime1">
              <a:rPr lang="en-US" smtClean="0"/>
              <a:t>10/26/23</a:t>
            </a:fld>
            <a:endParaRPr lang="en-US"/>
          </a:p>
        </p:txBody>
      </p:sp>
      <p:sp>
        <p:nvSpPr>
          <p:cNvPr id="4" name="Footer Placeholder 3">
            <a:extLst>
              <a:ext uri="{FF2B5EF4-FFF2-40B4-BE49-F238E27FC236}">
                <a16:creationId xmlns:a16="http://schemas.microsoft.com/office/drawing/2014/main" id="{F7226CE6-6BEB-46DB-BD4B-9B8AE89A1A8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181BCCC-8B3F-40B3-91D5-52E53B2AAE11}"/>
              </a:ext>
            </a:extLst>
          </p:cNvPr>
          <p:cNvSpPr>
            <a:spLocks noGrp="1"/>
          </p:cNvSpPr>
          <p:nvPr>
            <p:ph type="sldNum" sz="quarter" idx="12"/>
          </p:nvPr>
        </p:nvSpPr>
        <p:spPr/>
        <p:txBody>
          <a:bodyPr/>
          <a:lstStyle/>
          <a:p>
            <a:fld id="{B4A918BC-4D43-4B42-B3C0-E7EBE25E6AF0}" type="slidenum">
              <a:rPr lang="en-US" smtClean="0"/>
              <a:t>‹#›</a:t>
            </a:fld>
            <a:endParaRPr lang="en-US"/>
          </a:p>
        </p:txBody>
      </p:sp>
    </p:spTree>
    <p:extLst>
      <p:ext uri="{BB962C8B-B14F-4D97-AF65-F5344CB8AC3E}">
        <p14:creationId xmlns:p14="http://schemas.microsoft.com/office/powerpoint/2010/main" val="42296677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2C0FBB6-4CCA-4358-9DD5-CDF2173E63C8}"/>
              </a:ext>
            </a:extLst>
          </p:cNvPr>
          <p:cNvSpPr/>
          <p:nvPr/>
        </p:nvSpPr>
        <p:spPr>
          <a:xfrm>
            <a:off x="0" y="0"/>
            <a:ext cx="12192000"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Date Placeholder 1">
            <a:extLst>
              <a:ext uri="{FF2B5EF4-FFF2-40B4-BE49-F238E27FC236}">
                <a16:creationId xmlns:a16="http://schemas.microsoft.com/office/drawing/2014/main" id="{8902559A-671A-4FDE-82C3-1CF8CFCF18EC}"/>
              </a:ext>
            </a:extLst>
          </p:cNvPr>
          <p:cNvSpPr>
            <a:spLocks noGrp="1"/>
          </p:cNvSpPr>
          <p:nvPr>
            <p:ph type="dt" sz="half" idx="10"/>
          </p:nvPr>
        </p:nvSpPr>
        <p:spPr/>
        <p:txBody>
          <a:bodyPr/>
          <a:lstStyle/>
          <a:p>
            <a:fld id="{8CE48390-48B5-49AB-B019-A7C8FB8C31F6}" type="datetime1">
              <a:rPr lang="en-US" smtClean="0"/>
              <a:t>10/26/23</a:t>
            </a:fld>
            <a:endParaRPr lang="en-US"/>
          </a:p>
        </p:txBody>
      </p:sp>
      <p:sp>
        <p:nvSpPr>
          <p:cNvPr id="3" name="Footer Placeholder 2">
            <a:extLst>
              <a:ext uri="{FF2B5EF4-FFF2-40B4-BE49-F238E27FC236}">
                <a16:creationId xmlns:a16="http://schemas.microsoft.com/office/drawing/2014/main" id="{78A14275-250D-437E-BAF1-5BB3CDE64AC4}"/>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EFD93BDE-2A52-4AA7-B222-0F25570EBF77}"/>
              </a:ext>
            </a:extLst>
          </p:cNvPr>
          <p:cNvSpPr>
            <a:spLocks noGrp="1"/>
          </p:cNvSpPr>
          <p:nvPr>
            <p:ph type="sldNum" sz="quarter" idx="12"/>
          </p:nvPr>
        </p:nvSpPr>
        <p:spPr/>
        <p:txBody>
          <a:bodyPr/>
          <a:lstStyle/>
          <a:p>
            <a:fld id="{B4A918BC-4D43-4B42-B3C0-E7EBE25E6AF0}" type="slidenum">
              <a:rPr lang="en-US" smtClean="0"/>
              <a:t>‹#›</a:t>
            </a:fld>
            <a:endParaRPr lang="en-US"/>
          </a:p>
        </p:txBody>
      </p:sp>
      <p:cxnSp>
        <p:nvCxnSpPr>
          <p:cNvPr id="5" name="Straight Connector 4">
            <a:extLst>
              <a:ext uri="{FF2B5EF4-FFF2-40B4-BE49-F238E27FC236}">
                <a16:creationId xmlns:a16="http://schemas.microsoft.com/office/drawing/2014/main" id="{9E6B771E-DDF7-430C-9462-BA1D3742C84E}"/>
              </a:ext>
            </a:extLst>
          </p:cNvPr>
          <p:cNvCxnSpPr>
            <a:cxnSpLocks/>
          </p:cNvCxnSpPr>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581940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DF9A0B00-F6ED-4C3A-97DC-C2AF9D62EE8B}"/>
              </a:ext>
            </a:extLst>
          </p:cNvPr>
          <p:cNvSpPr/>
          <p:nvPr/>
        </p:nvSpPr>
        <p:spPr>
          <a:xfrm>
            <a:off x="79067" y="0"/>
            <a:ext cx="4998624" cy="6858000"/>
          </a:xfrm>
          <a:prstGeom prst="rect">
            <a:avLst/>
          </a:prstGeom>
          <a:ln>
            <a:noFill/>
          </a:ln>
          <a:effectLst>
            <a:outerShdw blurRad="228600" dist="114300" dir="21540000" sx="96000" sy="96000" algn="t" rotWithShape="0">
              <a:srgbClr val="00000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3" name="Rectangle 122">
            <a:extLst>
              <a:ext uri="{FF2B5EF4-FFF2-40B4-BE49-F238E27FC236}">
                <a16:creationId xmlns:a16="http://schemas.microsoft.com/office/drawing/2014/main" id="{3B025FD9-B9EF-4F5C-B67D-3485253B7A6A}"/>
              </a:ext>
            </a:extLst>
          </p:cNvPr>
          <p:cNvSpPr/>
          <p:nvPr/>
        </p:nvSpPr>
        <p:spPr>
          <a:xfrm>
            <a:off x="0" y="0"/>
            <a:ext cx="12188952"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8" name="Rectangle 7">
            <a:extLst>
              <a:ext uri="{FF2B5EF4-FFF2-40B4-BE49-F238E27FC236}">
                <a16:creationId xmlns:a16="http://schemas.microsoft.com/office/drawing/2014/main" id="{47F545CD-A200-4C66-BF9A-9B839D0CE648}"/>
              </a:ext>
            </a:extLst>
          </p:cNvPr>
          <p:cNvSpPr/>
          <p:nvPr/>
        </p:nvSpPr>
        <p:spPr>
          <a:xfrm>
            <a:off x="0" y="0"/>
            <a:ext cx="6096000" cy="6858000"/>
          </a:xfrm>
          <a:prstGeom prst="rect">
            <a:avLst/>
          </a:prstGeom>
          <a:ln>
            <a:noFill/>
          </a:ln>
          <a:effectLst>
            <a:outerShdw blurRad="228600" dist="152400" dir="21540000" sx="96000" sy="96000" algn="t" rotWithShape="0">
              <a:srgbClr val="00000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6110916-EEE9-418C-B24A-EC09A6D22859}"/>
              </a:ext>
            </a:extLst>
          </p:cNvPr>
          <p:cNvSpPr>
            <a:spLocks noGrp="1"/>
          </p:cNvSpPr>
          <p:nvPr>
            <p:ph type="title"/>
          </p:nvPr>
        </p:nvSpPr>
        <p:spPr>
          <a:xfrm>
            <a:off x="770537" y="872836"/>
            <a:ext cx="4560525" cy="2281050"/>
          </a:xfrm>
        </p:spPr>
        <p:txBody>
          <a:bodyPr anchor="b">
            <a:noAutofit/>
          </a:bodyPr>
          <a:lstStyle>
            <a:lvl1pPr>
              <a:defRPr sz="36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9C3A0F4-FD98-409E-B41A-5F4352C6A8E5}"/>
              </a:ext>
            </a:extLst>
          </p:cNvPr>
          <p:cNvSpPr>
            <a:spLocks noGrp="1"/>
          </p:cNvSpPr>
          <p:nvPr>
            <p:ph idx="1"/>
          </p:nvPr>
        </p:nvSpPr>
        <p:spPr>
          <a:xfrm>
            <a:off x="6621781" y="872837"/>
            <a:ext cx="4520593" cy="5140036"/>
          </a:xfrm>
        </p:spPr>
        <p:txBody>
          <a:bodyPr>
            <a:normAutofit/>
          </a:bodyPr>
          <a:lstStyle>
            <a:lvl1pPr algn="l">
              <a:defRPr sz="2800"/>
            </a:lvl1pPr>
            <a:lvl2pPr algn="l">
              <a:defRPr sz="2400"/>
            </a:lvl2pPr>
            <a:lvl3pPr algn="l">
              <a:defRPr sz="2000"/>
            </a:lvl3pPr>
            <a:lvl4pPr algn="l">
              <a:defRPr sz="1800"/>
            </a:lvl4pPr>
            <a:lvl5pPr algn="l">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3EFABF6F-6E7C-4B3F-B205-09361DA5898B}"/>
              </a:ext>
            </a:extLst>
          </p:cNvPr>
          <p:cNvSpPr>
            <a:spLocks noGrp="1"/>
          </p:cNvSpPr>
          <p:nvPr>
            <p:ph type="body" sz="half" idx="2"/>
          </p:nvPr>
        </p:nvSpPr>
        <p:spPr>
          <a:xfrm>
            <a:off x="770537" y="3442854"/>
            <a:ext cx="4560525" cy="2576945"/>
          </a:xfrm>
        </p:spPr>
        <p:txBody>
          <a:bodyPr>
            <a:normAutofit/>
          </a:bodyPr>
          <a:lstStyle>
            <a:lvl1pPr marL="0" indent="0">
              <a:buNone/>
              <a:defRPr sz="2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625198D-8500-4277-AA5D-3C3D8FDDCF4B}"/>
              </a:ext>
            </a:extLst>
          </p:cNvPr>
          <p:cNvSpPr>
            <a:spLocks noGrp="1"/>
          </p:cNvSpPr>
          <p:nvPr>
            <p:ph type="dt" sz="half" idx="10"/>
          </p:nvPr>
        </p:nvSpPr>
        <p:spPr>
          <a:xfrm>
            <a:off x="329184" y="6236208"/>
            <a:ext cx="3037459" cy="365125"/>
          </a:xfrm>
        </p:spPr>
        <p:txBody>
          <a:bodyPr/>
          <a:lstStyle/>
          <a:p>
            <a:fld id="{962E767E-8A14-4E70-91B9-2101CBC4D7BD}" type="datetime1">
              <a:rPr lang="en-US" smtClean="0"/>
              <a:t>10/26/23</a:t>
            </a:fld>
            <a:endParaRPr lang="en-US" dirty="0"/>
          </a:p>
        </p:txBody>
      </p:sp>
      <p:sp>
        <p:nvSpPr>
          <p:cNvPr id="6" name="Footer Placeholder 5">
            <a:extLst>
              <a:ext uri="{FF2B5EF4-FFF2-40B4-BE49-F238E27FC236}">
                <a16:creationId xmlns:a16="http://schemas.microsoft.com/office/drawing/2014/main" id="{F98D219F-027A-4632-9FB0-BD098D5693DB}"/>
              </a:ext>
            </a:extLst>
          </p:cNvPr>
          <p:cNvSpPr>
            <a:spLocks noGrp="1"/>
          </p:cNvSpPr>
          <p:nvPr>
            <p:ph type="ftr" sz="quarter" idx="11"/>
          </p:nvPr>
        </p:nvSpPr>
        <p:spPr>
          <a:xfrm>
            <a:off x="329184" y="237744"/>
            <a:ext cx="3792532" cy="365125"/>
          </a:xfrm>
        </p:spPr>
        <p:txBody>
          <a:bodyPr/>
          <a:lstStyle>
            <a:lvl1pPr algn="l">
              <a:defRPr/>
            </a:lvl1pPr>
          </a:lstStyle>
          <a:p>
            <a:endParaRPr lang="en-US" dirty="0"/>
          </a:p>
        </p:txBody>
      </p:sp>
      <p:sp>
        <p:nvSpPr>
          <p:cNvPr id="7" name="Slide Number Placeholder 6">
            <a:extLst>
              <a:ext uri="{FF2B5EF4-FFF2-40B4-BE49-F238E27FC236}">
                <a16:creationId xmlns:a16="http://schemas.microsoft.com/office/drawing/2014/main" id="{CA30C82B-C7DC-434D-8768-DE9D1176715B}"/>
              </a:ext>
            </a:extLst>
          </p:cNvPr>
          <p:cNvSpPr>
            <a:spLocks noGrp="1"/>
          </p:cNvSpPr>
          <p:nvPr>
            <p:ph type="sldNum" sz="quarter" idx="12"/>
          </p:nvPr>
        </p:nvSpPr>
        <p:spPr>
          <a:xfrm>
            <a:off x="11292840" y="237744"/>
            <a:ext cx="756746" cy="365760"/>
          </a:xfrm>
        </p:spPr>
        <p:txBody>
          <a:bodyPr/>
          <a:lstStyle/>
          <a:p>
            <a:fld id="{B4A918BC-4D43-4B42-B3C0-E7EBE25E6AF0}" type="slidenum">
              <a:rPr lang="en-US" smtClean="0"/>
              <a:t>‹#›</a:t>
            </a:fld>
            <a:endParaRPr lang="en-US" dirty="0"/>
          </a:p>
        </p:txBody>
      </p:sp>
      <p:cxnSp>
        <p:nvCxnSpPr>
          <p:cNvPr id="129" name="Straight Connector 128">
            <a:extLst>
              <a:ext uri="{FF2B5EF4-FFF2-40B4-BE49-F238E27FC236}">
                <a16:creationId xmlns:a16="http://schemas.microsoft.com/office/drawing/2014/main" id="{A8CCC603-9605-46C8-9034-8DAE6AC40DD9}"/>
              </a:ext>
            </a:extLst>
          </p:cNvPr>
          <p:cNvCxnSpPr>
            <a:cxnSpLocks/>
          </p:cNvCxnSpPr>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6CBBF1D9-8F8F-45A3-BDB4-952D0FB20A4D}"/>
              </a:ext>
            </a:extLst>
          </p:cNvPr>
          <p:cNvCxnSpPr>
            <a:cxnSpLocks/>
          </p:cNvCxnSpPr>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97182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useBgFill="1">
        <p:nvSpPr>
          <p:cNvPr id="72" name="Rectangle 71">
            <a:extLst>
              <a:ext uri="{FF2B5EF4-FFF2-40B4-BE49-F238E27FC236}">
                <a16:creationId xmlns:a16="http://schemas.microsoft.com/office/drawing/2014/main" id="{CBEB8797-B080-41A6-B14E-8DC7F0F27E4E}"/>
              </a:ext>
            </a:extLst>
          </p:cNvPr>
          <p:cNvSpPr/>
          <p:nvPr/>
        </p:nvSpPr>
        <p:spPr>
          <a:xfrm>
            <a:off x="0" y="0"/>
            <a:ext cx="12188952"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0C6C7272-A552-46B3-992F-F5ADD5AA2443}"/>
              </a:ext>
            </a:extLst>
          </p:cNvPr>
          <p:cNvSpPr/>
          <p:nvPr/>
        </p:nvSpPr>
        <p:spPr>
          <a:xfrm>
            <a:off x="-1" y="0"/>
            <a:ext cx="6087677" cy="6858000"/>
          </a:xfrm>
          <a:prstGeom prst="rect">
            <a:avLst/>
          </a:prstGeom>
          <a:solidFill>
            <a:schemeClr val="bg1"/>
          </a:solidFill>
          <a:ln>
            <a:noFill/>
          </a:ln>
          <a:effectLst>
            <a:outerShdw blurRad="228600" dist="152400" dir="21540000" sx="96000" sy="96000" algn="t" rotWithShape="0">
              <a:srgbClr val="00000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a:extLst>
              <a:ext uri="{FF2B5EF4-FFF2-40B4-BE49-F238E27FC236}">
                <a16:creationId xmlns:a16="http://schemas.microsoft.com/office/drawing/2014/main" id="{C25F6AD1-1E6C-46AF-8431-6627180FFD2E}"/>
              </a:ext>
            </a:extLst>
          </p:cNvPr>
          <p:cNvSpPr>
            <a:spLocks noGrp="1"/>
          </p:cNvSpPr>
          <p:nvPr>
            <p:ph type="title"/>
          </p:nvPr>
        </p:nvSpPr>
        <p:spPr>
          <a:xfrm>
            <a:off x="768733" y="858981"/>
            <a:ext cx="4556749" cy="2281052"/>
          </a:xfrm>
        </p:spPr>
        <p:txBody>
          <a:bodyPr anchor="b"/>
          <a:lstStyle>
            <a:lvl1pPr>
              <a:defRPr lang="en-US" sz="3600" kern="1200" dirty="0">
                <a:solidFill>
                  <a:schemeClr val="tx1"/>
                </a:solidFill>
                <a:latin typeface="+mj-lt"/>
                <a:ea typeface="+mj-ea"/>
                <a:cs typeface="+mj-cs"/>
              </a:defRPr>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E88A91F9-760E-4CF4-8A03-FA1482C35EB7}"/>
              </a:ext>
            </a:extLst>
          </p:cNvPr>
          <p:cNvSpPr>
            <a:spLocks noGrp="1"/>
          </p:cNvSpPr>
          <p:nvPr>
            <p:ph type="pic" idx="1"/>
          </p:nvPr>
        </p:nvSpPr>
        <p:spPr>
          <a:xfrm>
            <a:off x="6559826" y="865909"/>
            <a:ext cx="4582548" cy="512618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D149A9D5-BA6E-4C4A-88A0-5BB86958B8E6}"/>
              </a:ext>
            </a:extLst>
          </p:cNvPr>
          <p:cNvSpPr>
            <a:spLocks noGrp="1"/>
          </p:cNvSpPr>
          <p:nvPr>
            <p:ph type="body" sz="half" idx="2"/>
          </p:nvPr>
        </p:nvSpPr>
        <p:spPr>
          <a:xfrm>
            <a:off x="768733" y="3429000"/>
            <a:ext cx="4556749" cy="2590800"/>
          </a:xfrm>
        </p:spPr>
        <p:txBody>
          <a:bodyPr/>
          <a:lstStyle>
            <a:lvl1pPr marL="0" indent="0">
              <a:buNone/>
              <a:defRPr lang="en-US" sz="2400" kern="1200" dirty="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756899E-70A1-4EFB-87EC-6C4F3BC0360B}"/>
              </a:ext>
            </a:extLst>
          </p:cNvPr>
          <p:cNvSpPr>
            <a:spLocks noGrp="1"/>
          </p:cNvSpPr>
          <p:nvPr>
            <p:ph type="dt" sz="half" idx="10"/>
          </p:nvPr>
        </p:nvSpPr>
        <p:spPr>
          <a:xfrm>
            <a:off x="329184" y="6236208"/>
            <a:ext cx="3037459" cy="365125"/>
          </a:xfrm>
        </p:spPr>
        <p:txBody>
          <a:bodyPr/>
          <a:lstStyle/>
          <a:p>
            <a:fld id="{01AF0C4B-5A4A-45CA-ABEC-10F107160D33}" type="datetime1">
              <a:rPr lang="en-US" smtClean="0"/>
              <a:t>10/26/23</a:t>
            </a:fld>
            <a:endParaRPr lang="en-US" dirty="0"/>
          </a:p>
        </p:txBody>
      </p:sp>
      <p:sp>
        <p:nvSpPr>
          <p:cNvPr id="6" name="Footer Placeholder 5">
            <a:extLst>
              <a:ext uri="{FF2B5EF4-FFF2-40B4-BE49-F238E27FC236}">
                <a16:creationId xmlns:a16="http://schemas.microsoft.com/office/drawing/2014/main" id="{5FC34B05-4931-4BC8-BD43-9E6B944B3069}"/>
              </a:ext>
            </a:extLst>
          </p:cNvPr>
          <p:cNvSpPr>
            <a:spLocks noGrp="1"/>
          </p:cNvSpPr>
          <p:nvPr>
            <p:ph type="ftr" sz="quarter" idx="11"/>
          </p:nvPr>
        </p:nvSpPr>
        <p:spPr>
          <a:xfrm>
            <a:off x="329184" y="237744"/>
            <a:ext cx="4114800" cy="365125"/>
          </a:xfrm>
        </p:spPr>
        <p:txBody>
          <a:bodyPr/>
          <a:lstStyle>
            <a:lvl1pPr algn="l">
              <a:defRPr/>
            </a:lvl1pPr>
          </a:lstStyle>
          <a:p>
            <a:endParaRPr lang="en-US" dirty="0"/>
          </a:p>
        </p:txBody>
      </p:sp>
      <p:sp>
        <p:nvSpPr>
          <p:cNvPr id="7" name="Slide Number Placeholder 6">
            <a:extLst>
              <a:ext uri="{FF2B5EF4-FFF2-40B4-BE49-F238E27FC236}">
                <a16:creationId xmlns:a16="http://schemas.microsoft.com/office/drawing/2014/main" id="{AD4ABE5D-7EA4-4D33-B23E-52E640CBF217}"/>
              </a:ext>
            </a:extLst>
          </p:cNvPr>
          <p:cNvSpPr>
            <a:spLocks noGrp="1"/>
          </p:cNvSpPr>
          <p:nvPr>
            <p:ph type="sldNum" sz="quarter" idx="12"/>
          </p:nvPr>
        </p:nvSpPr>
        <p:spPr>
          <a:xfrm>
            <a:off x="11292840" y="237744"/>
            <a:ext cx="756746" cy="365760"/>
          </a:xfrm>
        </p:spPr>
        <p:txBody>
          <a:bodyPr/>
          <a:lstStyle/>
          <a:p>
            <a:fld id="{B4A918BC-4D43-4B42-B3C0-E7EBE25E6AF0}" type="slidenum">
              <a:rPr lang="en-US" smtClean="0"/>
              <a:t>‹#›</a:t>
            </a:fld>
            <a:endParaRPr lang="en-US" dirty="0"/>
          </a:p>
        </p:txBody>
      </p:sp>
      <p:cxnSp>
        <p:nvCxnSpPr>
          <p:cNvPr id="74" name="Straight Connector 73">
            <a:extLst>
              <a:ext uri="{FF2B5EF4-FFF2-40B4-BE49-F238E27FC236}">
                <a16:creationId xmlns:a16="http://schemas.microsoft.com/office/drawing/2014/main" id="{DF0DB5EA-94EC-4DB5-B8E5-B454005C1552}"/>
              </a:ext>
            </a:extLst>
          </p:cNvPr>
          <p:cNvCxnSpPr>
            <a:cxnSpLocks/>
          </p:cNvCxnSpPr>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2699FF82-B951-46E6-AEA7-0993C867FB6D}"/>
              </a:ext>
            </a:extLst>
          </p:cNvPr>
          <p:cNvCxnSpPr>
            <a:cxnSpLocks/>
          </p:cNvCxnSpPr>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74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38E7D36-B1C9-463C-983F-AEA5810A60D0}"/>
              </a:ext>
            </a:extLst>
          </p:cNvPr>
          <p:cNvSpPr/>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37B9A221-B33F-47C2-85FF-2C8F363D797B}"/>
              </a:ext>
            </a:extLst>
          </p:cNvPr>
          <p:cNvSpPr/>
          <p:nvPr/>
        </p:nvSpPr>
        <p:spPr>
          <a:xfrm>
            <a:off x="0" y="0"/>
            <a:ext cx="12188952" cy="6858000"/>
          </a:xfrm>
          <a:prstGeom prst="rect">
            <a:avLst/>
          </a:prstGeom>
          <a:solidFill>
            <a:schemeClr val="bg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8" name="Rectangle 7">
            <a:extLst>
              <a:ext uri="{FF2B5EF4-FFF2-40B4-BE49-F238E27FC236}">
                <a16:creationId xmlns:a16="http://schemas.microsoft.com/office/drawing/2014/main" id="{CD0E0EF1-7626-4514-9337-271DD661B1EB}"/>
              </a:ext>
            </a:extLst>
          </p:cNvPr>
          <p:cNvSpPr/>
          <p:nvPr/>
        </p:nvSpPr>
        <p:spPr>
          <a:xfrm>
            <a:off x="0" y="0"/>
            <a:ext cx="12188952"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65" name="Rectangle 64">
            <a:extLst>
              <a:ext uri="{FF2B5EF4-FFF2-40B4-BE49-F238E27FC236}">
                <a16:creationId xmlns:a16="http://schemas.microsoft.com/office/drawing/2014/main" id="{5F0B1492-9A00-4F80-8771-0BB2C2C4353C}"/>
              </a:ext>
            </a:extLst>
          </p:cNvPr>
          <p:cNvSpPr/>
          <p:nvPr/>
        </p:nvSpPr>
        <p:spPr>
          <a:xfrm>
            <a:off x="0" y="-2"/>
            <a:ext cx="12188952" cy="2544415"/>
          </a:xfrm>
          <a:prstGeom prst="rect">
            <a:avLst/>
          </a:prstGeom>
          <a:ln>
            <a:noFill/>
          </a:ln>
          <a:effectLst>
            <a:outerShdw blurRad="190500" dist="127000" dir="5460000" sx="94000" sy="94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Placeholder 1">
            <a:extLst>
              <a:ext uri="{FF2B5EF4-FFF2-40B4-BE49-F238E27FC236}">
                <a16:creationId xmlns:a16="http://schemas.microsoft.com/office/drawing/2014/main" id="{0F462805-4F8E-44FE-905C-2C3F1A2B3D44}"/>
              </a:ext>
            </a:extLst>
          </p:cNvPr>
          <p:cNvSpPr>
            <a:spLocks noGrp="1"/>
          </p:cNvSpPr>
          <p:nvPr>
            <p:ph type="title"/>
          </p:nvPr>
        </p:nvSpPr>
        <p:spPr>
          <a:xfrm>
            <a:off x="761801" y="858982"/>
            <a:ext cx="10380573" cy="143227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9345021C-0380-49AA-ADA1-A8B473FBF572}"/>
              </a:ext>
            </a:extLst>
          </p:cNvPr>
          <p:cNvSpPr>
            <a:spLocks noGrp="1"/>
          </p:cNvSpPr>
          <p:nvPr>
            <p:ph type="body" idx="1"/>
          </p:nvPr>
        </p:nvSpPr>
        <p:spPr>
          <a:xfrm>
            <a:off x="761799" y="2750126"/>
            <a:ext cx="10381205" cy="326178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B7A2409-F298-40BF-BFAC-65A3E71D29E8}"/>
              </a:ext>
            </a:extLst>
          </p:cNvPr>
          <p:cNvSpPr>
            <a:spLocks noGrp="1"/>
          </p:cNvSpPr>
          <p:nvPr>
            <p:ph type="dt" sz="half" idx="2"/>
          </p:nvPr>
        </p:nvSpPr>
        <p:spPr>
          <a:xfrm>
            <a:off x="332481" y="6240079"/>
            <a:ext cx="4114800" cy="365125"/>
          </a:xfrm>
          <a:prstGeom prst="rect">
            <a:avLst/>
          </a:prstGeom>
        </p:spPr>
        <p:txBody>
          <a:bodyPr vert="horz" lIns="91440" tIns="45720" rIns="91440" bIns="45720" rtlCol="0" anchor="ctr"/>
          <a:lstStyle>
            <a:lvl1pPr algn="l">
              <a:defRPr sz="900">
                <a:solidFill>
                  <a:schemeClr val="tx1"/>
                </a:solidFill>
              </a:defRPr>
            </a:lvl1pPr>
          </a:lstStyle>
          <a:p>
            <a:fld id="{6989806E-8E94-473C-AEE7-BE6F15F85533}" type="datetime1">
              <a:rPr lang="en-US" smtClean="0"/>
              <a:t>10/26/23</a:t>
            </a:fld>
            <a:endParaRPr lang="en-US" dirty="0"/>
          </a:p>
        </p:txBody>
      </p:sp>
      <p:sp>
        <p:nvSpPr>
          <p:cNvPr id="5" name="Footer Placeholder 4">
            <a:extLst>
              <a:ext uri="{FF2B5EF4-FFF2-40B4-BE49-F238E27FC236}">
                <a16:creationId xmlns:a16="http://schemas.microsoft.com/office/drawing/2014/main" id="{CB4799D8-4DBF-4BB2-8D2B-65592ADC9004}"/>
              </a:ext>
            </a:extLst>
          </p:cNvPr>
          <p:cNvSpPr>
            <a:spLocks noGrp="1"/>
          </p:cNvSpPr>
          <p:nvPr>
            <p:ph type="ftr" sz="quarter" idx="3"/>
          </p:nvPr>
        </p:nvSpPr>
        <p:spPr>
          <a:xfrm>
            <a:off x="332481" y="236199"/>
            <a:ext cx="4114800" cy="365125"/>
          </a:xfrm>
          <a:prstGeom prst="rect">
            <a:avLst/>
          </a:prstGeom>
        </p:spPr>
        <p:txBody>
          <a:bodyPr vert="horz" lIns="91440" tIns="45720" rIns="91440" bIns="45720" rtlCol="0" anchor="ctr"/>
          <a:lstStyle>
            <a:lvl1pPr algn="l">
              <a:defRPr sz="90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F9F99666-11C3-48A1-966C-439EBF9D9A01}"/>
              </a:ext>
            </a:extLst>
          </p:cNvPr>
          <p:cNvSpPr>
            <a:spLocks noGrp="1"/>
          </p:cNvSpPr>
          <p:nvPr>
            <p:ph type="sldNum" sz="quarter" idx="4"/>
          </p:nvPr>
        </p:nvSpPr>
        <p:spPr>
          <a:xfrm>
            <a:off x="11289782" y="235881"/>
            <a:ext cx="756746" cy="365760"/>
          </a:xfrm>
          <a:prstGeom prst="rect">
            <a:avLst/>
          </a:prstGeom>
        </p:spPr>
        <p:txBody>
          <a:bodyPr vert="horz" lIns="91440" tIns="45720" rIns="91440" bIns="45720" rtlCol="0" anchor="ctr"/>
          <a:lstStyle>
            <a:lvl1pPr algn="ctr">
              <a:defRPr lang="en-US" sz="1400" b="1" kern="1200" smtClean="0">
                <a:solidFill>
                  <a:schemeClr val="tx1"/>
                </a:solidFill>
                <a:latin typeface="Bierstadt" panose="020B0504020202020204" pitchFamily="34" charset="0"/>
                <a:ea typeface="+mn-ea"/>
                <a:cs typeface="+mn-cs"/>
              </a:defRPr>
            </a:lvl1pPr>
          </a:lstStyle>
          <a:p>
            <a:fld id="{B4A918BC-4D43-4B42-B3C0-E7EBE25E6AF0}" type="slidenum">
              <a:rPr lang="en-US" smtClean="0"/>
              <a:pPr/>
              <a:t>‹#›</a:t>
            </a:fld>
            <a:endParaRPr lang="en-US" dirty="0"/>
          </a:p>
        </p:txBody>
      </p:sp>
      <p:cxnSp>
        <p:nvCxnSpPr>
          <p:cNvPr id="119" name="Straight Connector 118">
            <a:extLst>
              <a:ext uri="{FF2B5EF4-FFF2-40B4-BE49-F238E27FC236}">
                <a16:creationId xmlns:a16="http://schemas.microsoft.com/office/drawing/2014/main" id="{7FAC7B62-8ACC-41ED-80AB-8D1CDF38B9E4}"/>
              </a:ext>
            </a:extLst>
          </p:cNvPr>
          <p:cNvCxnSpPr>
            <a:cxnSpLocks/>
          </p:cNvCxnSpPr>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945FF525-9A83-4625-99D9-B267BDE077E7}"/>
              </a:ext>
            </a:extLst>
          </p:cNvPr>
          <p:cNvCxnSpPr>
            <a:cxnSpLocks/>
          </p:cNvCxnSpPr>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03986986"/>
      </p:ext>
    </p:extLst>
  </p:cSld>
  <p:clrMap bg1="lt1" tx1="dk1" bg2="lt2" tx2="dk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61" r:id="rId6"/>
    <p:sldLayoutId id="2147483756" r:id="rId7"/>
    <p:sldLayoutId id="2147483757" r:id="rId8"/>
    <p:sldLayoutId id="2147483758" r:id="rId9"/>
    <p:sldLayoutId id="2147483760" r:id="rId10"/>
    <p:sldLayoutId id="2147483759" r:id="rId11"/>
  </p:sldLayoutIdLst>
  <p:hf sldNum="0" hdr="0" ftr="0" dt="0"/>
  <p:txStyles>
    <p:titleStyle>
      <a:lvl1pPr algn="l" defTabSz="914400" rtl="0" eaLnBrk="1" latinLnBrk="0" hangingPunct="1">
        <a:lnSpc>
          <a:spcPct val="100000"/>
        </a:lnSpc>
        <a:spcBef>
          <a:spcPct val="0"/>
        </a:spcBef>
        <a:buNone/>
        <a:defRPr sz="4400" kern="1200">
          <a:solidFill>
            <a:schemeClr val="tx1"/>
          </a:solidFill>
          <a:latin typeface="+mj-lt"/>
          <a:ea typeface="+mj-ea"/>
          <a:cs typeface="+mj-cs"/>
        </a:defRPr>
      </a:lvl1pPr>
    </p:titleStyle>
    <p:bodyStyle>
      <a:lvl1pPr marL="0" indent="0" algn="l" defTabSz="914400" rtl="0" eaLnBrk="1" latinLnBrk="0" hangingPunct="1">
        <a:lnSpc>
          <a:spcPct val="110000"/>
        </a:lnSpc>
        <a:spcBef>
          <a:spcPts val="1000"/>
        </a:spcBef>
        <a:buFont typeface="Arial" panose="020B0604020202020204" pitchFamily="34" charset="0"/>
        <a:buNone/>
        <a:defRPr sz="2200" kern="1200">
          <a:solidFill>
            <a:schemeClr val="tx1"/>
          </a:solidFill>
          <a:latin typeface="+mn-lt"/>
          <a:ea typeface="+mn-ea"/>
          <a:cs typeface="+mn-cs"/>
        </a:defRPr>
      </a:lvl1pPr>
      <a:lvl2pPr marL="228600" indent="0" algn="l" defTabSz="914400" rtl="0" eaLnBrk="1" latinLnBrk="0" hangingPunct="1">
        <a:lnSpc>
          <a:spcPct val="110000"/>
        </a:lnSpc>
        <a:spcBef>
          <a:spcPts val="500"/>
        </a:spcBef>
        <a:buFont typeface="Arial" panose="020B0604020202020204" pitchFamily="34" charset="0"/>
        <a:buNone/>
        <a:defRPr sz="2000" kern="1200">
          <a:solidFill>
            <a:schemeClr val="tx1"/>
          </a:solidFill>
          <a:latin typeface="+mn-lt"/>
          <a:ea typeface="+mn-ea"/>
          <a:cs typeface="+mn-cs"/>
        </a:defRPr>
      </a:lvl2pPr>
      <a:lvl3pPr marL="457200" indent="0" algn="l" defTabSz="914400" rtl="0" eaLnBrk="1" latinLnBrk="0" hangingPunct="1">
        <a:lnSpc>
          <a:spcPct val="110000"/>
        </a:lnSpc>
        <a:spcBef>
          <a:spcPts val="500"/>
        </a:spcBef>
        <a:buFont typeface="Arial" panose="020B0604020202020204" pitchFamily="34" charset="0"/>
        <a:buNone/>
        <a:defRPr sz="1800" kern="1200">
          <a:solidFill>
            <a:schemeClr val="tx1"/>
          </a:solidFill>
          <a:latin typeface="+mn-lt"/>
          <a:ea typeface="+mn-ea"/>
          <a:cs typeface="+mn-cs"/>
        </a:defRPr>
      </a:lvl3pPr>
      <a:lvl4pPr marL="685800" indent="0" algn="l" defTabSz="914400" rtl="0" eaLnBrk="1" latinLnBrk="0" hangingPunct="1">
        <a:lnSpc>
          <a:spcPct val="110000"/>
        </a:lnSpc>
        <a:spcBef>
          <a:spcPts val="500"/>
        </a:spcBef>
        <a:buFont typeface="Arial" panose="020B0604020202020204" pitchFamily="34" charset="0"/>
        <a:buNone/>
        <a:defRPr sz="1600" kern="1200">
          <a:solidFill>
            <a:schemeClr val="tx1"/>
          </a:solidFill>
          <a:latin typeface="+mn-lt"/>
          <a:ea typeface="+mn-ea"/>
          <a:cs typeface="+mn-cs"/>
        </a:defRPr>
      </a:lvl4pPr>
      <a:lvl5pPr marL="914400" indent="0" algn="l" defTabSz="914400" rtl="0" eaLnBrk="1" latinLnBrk="0" hangingPunct="1">
        <a:lnSpc>
          <a:spcPct val="1100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Slide Background">
            <a:extLst>
              <a:ext uri="{FF2B5EF4-FFF2-40B4-BE49-F238E27FC236}">
                <a16:creationId xmlns:a16="http://schemas.microsoft.com/office/drawing/2014/main" id="{7B1AB9FE-36F5-4FD1-9850-DB5C5AD482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3" descr="Abstract design of flower petals in pastel">
            <a:extLst>
              <a:ext uri="{FF2B5EF4-FFF2-40B4-BE49-F238E27FC236}">
                <a16:creationId xmlns:a16="http://schemas.microsoft.com/office/drawing/2014/main" id="{D2A2B02F-762B-D9BF-5015-3AC3A47CA563}"/>
              </a:ext>
            </a:extLst>
          </p:cNvPr>
          <p:cNvPicPr>
            <a:picLocks noChangeAspect="1"/>
          </p:cNvPicPr>
          <p:nvPr/>
        </p:nvPicPr>
        <p:blipFill rotWithShape="1">
          <a:blip r:embed="rId2"/>
          <a:srcRect t="43175"/>
          <a:stretch/>
        </p:blipFill>
        <p:spPr>
          <a:xfrm>
            <a:off x="20" y="10"/>
            <a:ext cx="12191979" cy="4537867"/>
          </a:xfrm>
          <a:prstGeom prst="rect">
            <a:avLst/>
          </a:prstGeom>
          <a:effectLst>
            <a:outerShdw blurRad="596900" dist="330200" dir="8820000" sx="87000" sy="87000" algn="ctr" rotWithShape="0">
              <a:srgbClr val="000000">
                <a:alpha val="29000"/>
              </a:srgbClr>
            </a:outerShdw>
          </a:effectLst>
        </p:spPr>
      </p:pic>
      <p:sp useBgFill="1">
        <p:nvSpPr>
          <p:cNvPr id="22" name="Rectangle 21">
            <a:extLst>
              <a:ext uri="{FF2B5EF4-FFF2-40B4-BE49-F238E27FC236}">
                <a16:creationId xmlns:a16="http://schemas.microsoft.com/office/drawing/2014/main" id="{F489C2E0-4895-4B72-85EA-7EE9FAFFDC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4537879"/>
            <a:ext cx="12192000" cy="2320119"/>
          </a:xfrm>
          <a:prstGeom prst="rect">
            <a:avLst/>
          </a:prstGeom>
          <a:ln>
            <a:noFill/>
          </a:ln>
          <a:effectLst>
            <a:outerShdw blurRad="254000" dist="127000" dir="5460000" sx="90000" sy="90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B922C0C-CFA9-6E75-75AB-8A4245B62847}"/>
              </a:ext>
            </a:extLst>
          </p:cNvPr>
          <p:cNvSpPr>
            <a:spLocks noGrp="1"/>
          </p:cNvSpPr>
          <p:nvPr>
            <p:ph type="ctrTitle"/>
          </p:nvPr>
        </p:nvSpPr>
        <p:spPr>
          <a:xfrm>
            <a:off x="589558" y="4831307"/>
            <a:ext cx="5474257" cy="1815151"/>
          </a:xfrm>
        </p:spPr>
        <p:txBody>
          <a:bodyPr anchor="ctr">
            <a:normAutofit/>
          </a:bodyPr>
          <a:lstStyle/>
          <a:p>
            <a:r>
              <a:rPr lang="en-US" sz="3600" dirty="0"/>
              <a:t>Natural Language Processing</a:t>
            </a:r>
          </a:p>
        </p:txBody>
      </p:sp>
      <p:sp>
        <p:nvSpPr>
          <p:cNvPr id="3" name="Subtitle 2">
            <a:extLst>
              <a:ext uri="{FF2B5EF4-FFF2-40B4-BE49-F238E27FC236}">
                <a16:creationId xmlns:a16="http://schemas.microsoft.com/office/drawing/2014/main" id="{9D6F09E8-00B0-4DCF-451A-5A238BA31178}"/>
              </a:ext>
            </a:extLst>
          </p:cNvPr>
          <p:cNvSpPr>
            <a:spLocks noGrp="1"/>
          </p:cNvSpPr>
          <p:nvPr>
            <p:ph type="subTitle" idx="1"/>
          </p:nvPr>
        </p:nvSpPr>
        <p:spPr>
          <a:xfrm>
            <a:off x="6469039" y="4831306"/>
            <a:ext cx="4568128" cy="1815152"/>
          </a:xfrm>
        </p:spPr>
        <p:txBody>
          <a:bodyPr anchor="ctr">
            <a:normAutofit/>
          </a:bodyPr>
          <a:lstStyle/>
          <a:p>
            <a:r>
              <a:rPr lang="en-US"/>
              <a:t>Recitation Class</a:t>
            </a:r>
          </a:p>
        </p:txBody>
      </p:sp>
      <p:cxnSp>
        <p:nvCxnSpPr>
          <p:cNvPr id="24" name="Straight Connector 23">
            <a:extLst>
              <a:ext uri="{FF2B5EF4-FFF2-40B4-BE49-F238E27FC236}">
                <a16:creationId xmlns:a16="http://schemas.microsoft.com/office/drawing/2014/main" id="{2E6B6C39-3A8E-4EAF-A0CD-4FE0CDFCD7D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098869"/>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367355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iterate>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00"/>
                                        <p:tgtEl>
                                          <p:spTgt spid="3">
                                            <p:txEl>
                                              <p:pRg st="0" end="0"/>
                                            </p:txEl>
                                          </p:spTgt>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B210AC1D-4063-4C6E-9528-FA9C4C0C18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02F8C595-E68C-4306-AED8-DC7826A0A5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144310" cy="6858000"/>
          </a:xfrm>
          <a:prstGeom prst="rect">
            <a:avLst/>
          </a:prstGeom>
          <a:ln>
            <a:noFill/>
          </a:ln>
          <a:effectLst>
            <a:outerShdw blurRad="889000" dist="406400" dir="21540000" sx="90000" sy="90000" algn="t"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4EA1A69-F55B-0271-BE38-A3746BD84264}"/>
              </a:ext>
            </a:extLst>
          </p:cNvPr>
          <p:cNvSpPr>
            <a:spLocks noGrp="1"/>
          </p:cNvSpPr>
          <p:nvPr>
            <p:ph type="title"/>
          </p:nvPr>
        </p:nvSpPr>
        <p:spPr>
          <a:xfrm>
            <a:off x="6788582" y="858983"/>
            <a:ext cx="3968783" cy="2021378"/>
          </a:xfrm>
        </p:spPr>
        <p:txBody>
          <a:bodyPr>
            <a:normAutofit/>
          </a:bodyPr>
          <a:lstStyle/>
          <a:p>
            <a:pPr>
              <a:lnSpc>
                <a:spcPct val="90000"/>
              </a:lnSpc>
            </a:pPr>
            <a:r>
              <a:rPr lang="en-US" sz="3400" b="0" i="0" dirty="0">
                <a:effectLst/>
                <a:latin typeface="Söhne"/>
              </a:rPr>
              <a:t>Solution to Bottleneck problem?</a:t>
            </a:r>
            <a:br>
              <a:rPr lang="en-US" sz="3400" b="0" i="0" dirty="0">
                <a:effectLst/>
                <a:latin typeface="Söhne"/>
              </a:rPr>
            </a:br>
            <a:endParaRPr lang="en-US" sz="3400" dirty="0"/>
          </a:p>
        </p:txBody>
      </p:sp>
      <p:pic>
        <p:nvPicPr>
          <p:cNvPr id="5" name="Picture 4" descr="White puzzle with one red piece">
            <a:extLst>
              <a:ext uri="{FF2B5EF4-FFF2-40B4-BE49-F238E27FC236}">
                <a16:creationId xmlns:a16="http://schemas.microsoft.com/office/drawing/2014/main" id="{984B4D01-631B-716D-11A6-5E360BB4C97E}"/>
              </a:ext>
            </a:extLst>
          </p:cNvPr>
          <p:cNvPicPr>
            <a:picLocks noChangeAspect="1"/>
          </p:cNvPicPr>
          <p:nvPr/>
        </p:nvPicPr>
        <p:blipFill rotWithShape="1">
          <a:blip r:embed="rId2"/>
          <a:srcRect l="24658" r="23054"/>
          <a:stretch/>
        </p:blipFill>
        <p:spPr>
          <a:xfrm>
            <a:off x="-1" y="-2"/>
            <a:ext cx="6374929" cy="6858002"/>
          </a:xfrm>
          <a:prstGeom prst="rect">
            <a:avLst/>
          </a:prstGeom>
        </p:spPr>
      </p:pic>
      <p:sp>
        <p:nvSpPr>
          <p:cNvPr id="3" name="Content Placeholder 2">
            <a:extLst>
              <a:ext uri="{FF2B5EF4-FFF2-40B4-BE49-F238E27FC236}">
                <a16:creationId xmlns:a16="http://schemas.microsoft.com/office/drawing/2014/main" id="{AF1C9AE5-58AB-CF23-CBF5-D571868F598A}"/>
              </a:ext>
            </a:extLst>
          </p:cNvPr>
          <p:cNvSpPr>
            <a:spLocks noGrp="1"/>
          </p:cNvSpPr>
          <p:nvPr>
            <p:ph idx="1"/>
          </p:nvPr>
        </p:nvSpPr>
        <p:spPr>
          <a:xfrm>
            <a:off x="6788582" y="3282696"/>
            <a:ext cx="3968783" cy="2957383"/>
          </a:xfrm>
        </p:spPr>
        <p:txBody>
          <a:bodyPr anchor="ctr">
            <a:normAutofit/>
          </a:bodyPr>
          <a:lstStyle/>
          <a:p>
            <a:pPr>
              <a:lnSpc>
                <a:spcPct val="100000"/>
              </a:lnSpc>
            </a:pPr>
            <a:r>
              <a:rPr lang="en-US" sz="2000" b="0" i="0" dirty="0">
                <a:solidFill>
                  <a:srgbClr val="FF0000"/>
                </a:solidFill>
                <a:effectLst/>
                <a:latin typeface="Arial" panose="020B0604020202020204" pitchFamily="34" charset="0"/>
              </a:rPr>
              <a:t>Attention</a:t>
            </a:r>
            <a:r>
              <a:rPr lang="en-US" sz="2000" b="0" i="0" dirty="0">
                <a:effectLst/>
                <a:latin typeface="Arial" panose="020B0604020202020204" pitchFamily="34" charset="0"/>
              </a:rPr>
              <a:t> provides a solution to the bottleneck problem.</a:t>
            </a:r>
            <a:br>
              <a:rPr lang="en-US" sz="2000" b="0" i="0" dirty="0">
                <a:effectLst/>
                <a:latin typeface="Lato" panose="020F0502020204030203" pitchFamily="34" charset="0"/>
              </a:rPr>
            </a:br>
            <a:r>
              <a:rPr lang="en-US" sz="2000" b="0" i="0" dirty="0">
                <a:effectLst/>
                <a:latin typeface="Arial" panose="020B0604020202020204" pitchFamily="34" charset="0"/>
              </a:rPr>
              <a:t>• Core idea: on each step of the decoder, use direct connection to the encoder to focus</a:t>
            </a:r>
            <a:br>
              <a:rPr lang="en-US" sz="2000" b="0" i="0" dirty="0">
                <a:effectLst/>
                <a:latin typeface="Lato" panose="020F0502020204030203" pitchFamily="34" charset="0"/>
              </a:rPr>
            </a:br>
            <a:r>
              <a:rPr lang="en-US" sz="2000" b="0" i="0" dirty="0">
                <a:effectLst/>
                <a:latin typeface="Arial" panose="020B0604020202020204" pitchFamily="34" charset="0"/>
              </a:rPr>
              <a:t>on a particular part of the source sequence</a:t>
            </a:r>
            <a:br>
              <a:rPr lang="en-US" sz="2000" b="0" i="0" dirty="0">
                <a:effectLst/>
                <a:latin typeface="Lato" panose="020F0502020204030203" pitchFamily="34" charset="0"/>
              </a:rPr>
            </a:br>
            <a:br>
              <a:rPr lang="en-US" sz="2000" dirty="0"/>
            </a:br>
            <a:endParaRPr lang="en-US" sz="2000" dirty="0"/>
          </a:p>
        </p:txBody>
      </p:sp>
      <p:cxnSp>
        <p:nvCxnSpPr>
          <p:cNvPr id="13" name="Straight Connector 12">
            <a:extLst>
              <a:ext uri="{FF2B5EF4-FFF2-40B4-BE49-F238E27FC236}">
                <a16:creationId xmlns:a16="http://schemas.microsoft.com/office/drawing/2014/main" id="{E58B1629-F209-47B0-BA59-6BD937DBB08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306228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5F0FC4-AF4E-2D32-32FF-BA2D605D9B60}"/>
              </a:ext>
            </a:extLst>
          </p:cNvPr>
          <p:cNvSpPr>
            <a:spLocks noGrp="1"/>
          </p:cNvSpPr>
          <p:nvPr>
            <p:ph type="title"/>
          </p:nvPr>
        </p:nvSpPr>
        <p:spPr/>
        <p:txBody>
          <a:bodyPr>
            <a:normAutofit fontScale="90000"/>
          </a:bodyPr>
          <a:lstStyle/>
          <a:p>
            <a:r>
              <a:rPr lang="en-US" b="1" i="0" dirty="0">
                <a:solidFill>
                  <a:srgbClr val="374151"/>
                </a:solidFill>
                <a:effectLst/>
                <a:latin typeface="Söhne"/>
              </a:rPr>
              <a:t>The Attention Process</a:t>
            </a:r>
            <a:r>
              <a:rPr lang="en-US" b="0" i="0" dirty="0">
                <a:solidFill>
                  <a:srgbClr val="374151"/>
                </a:solidFill>
                <a:effectLst/>
                <a:latin typeface="Söhne"/>
              </a:rPr>
              <a:t>:</a:t>
            </a:r>
            <a:br>
              <a:rPr lang="en-US" b="0" i="0" dirty="0">
                <a:solidFill>
                  <a:srgbClr val="374151"/>
                </a:solidFill>
                <a:effectLst/>
                <a:latin typeface="Söhne"/>
              </a:rPr>
            </a:br>
            <a:endParaRPr lang="en-US" dirty="0"/>
          </a:p>
        </p:txBody>
      </p:sp>
      <p:sp>
        <p:nvSpPr>
          <p:cNvPr id="3" name="Content Placeholder 2">
            <a:extLst>
              <a:ext uri="{FF2B5EF4-FFF2-40B4-BE49-F238E27FC236}">
                <a16:creationId xmlns:a16="http://schemas.microsoft.com/office/drawing/2014/main" id="{3C9D3456-D72A-7126-5214-456BA4706DE9}"/>
              </a:ext>
            </a:extLst>
          </p:cNvPr>
          <p:cNvSpPr>
            <a:spLocks noGrp="1"/>
          </p:cNvSpPr>
          <p:nvPr>
            <p:ph idx="1"/>
          </p:nvPr>
        </p:nvSpPr>
        <p:spPr/>
        <p:txBody>
          <a:bodyPr>
            <a:normAutofit fontScale="92500" lnSpcReduction="10000"/>
          </a:bodyPr>
          <a:lstStyle/>
          <a:p>
            <a:pPr algn="l">
              <a:buFont typeface="Arial" panose="020B0604020202020204" pitchFamily="34" charset="0"/>
              <a:buChar char="•"/>
            </a:pPr>
            <a:r>
              <a:rPr lang="en-US" b="1" i="0" dirty="0">
                <a:solidFill>
                  <a:srgbClr val="374151"/>
                </a:solidFill>
                <a:effectLst/>
                <a:latin typeface="Söhne"/>
              </a:rPr>
              <a:t>Step 1: Compute Attention Scores</a:t>
            </a:r>
            <a:r>
              <a:rPr lang="en-US" b="0" i="0" dirty="0">
                <a:solidFill>
                  <a:srgbClr val="374151"/>
                </a:solidFill>
                <a:effectLst/>
                <a:latin typeface="Söhne"/>
              </a:rPr>
              <a:t>:</a:t>
            </a:r>
          </a:p>
          <a:p>
            <a:pPr marL="742950" lvl="1" indent="-285750" algn="l">
              <a:buFont typeface="Arial" panose="020B0604020202020204" pitchFamily="34" charset="0"/>
              <a:buChar char="•"/>
            </a:pPr>
            <a:r>
              <a:rPr lang="en-US" b="0" i="0" dirty="0">
                <a:solidFill>
                  <a:srgbClr val="374151"/>
                </a:solidFill>
                <a:effectLst/>
                <a:latin typeface="Söhne"/>
              </a:rPr>
              <a:t>The decoder's current hidden state and all encoder hidden states are used to calculate attention scores.</a:t>
            </a:r>
          </a:p>
          <a:p>
            <a:pPr marL="742950" lvl="1" indent="-285750" algn="l">
              <a:buFont typeface="Arial" panose="020B0604020202020204" pitchFamily="34" charset="0"/>
              <a:buChar char="•"/>
            </a:pPr>
            <a:r>
              <a:rPr lang="en-US" b="0" i="0" dirty="0">
                <a:solidFill>
                  <a:srgbClr val="374151"/>
                </a:solidFill>
                <a:effectLst/>
                <a:latin typeface="Söhne"/>
              </a:rPr>
              <a:t>Attention scores measure how well each encoder state aligns with the current decoder state.</a:t>
            </a:r>
          </a:p>
          <a:p>
            <a:pPr algn="l">
              <a:buFont typeface="Arial" panose="020B0604020202020204" pitchFamily="34" charset="0"/>
              <a:buChar char="•"/>
            </a:pPr>
            <a:r>
              <a:rPr lang="en-US" b="1" i="0" dirty="0">
                <a:solidFill>
                  <a:srgbClr val="374151"/>
                </a:solidFill>
                <a:effectLst/>
                <a:latin typeface="Söhne"/>
              </a:rPr>
              <a:t>Step 2: </a:t>
            </a:r>
            <a:r>
              <a:rPr lang="en-US" b="1" i="0" dirty="0" err="1">
                <a:solidFill>
                  <a:srgbClr val="374151"/>
                </a:solidFill>
                <a:effectLst/>
                <a:latin typeface="Söhne"/>
              </a:rPr>
              <a:t>Softmax</a:t>
            </a:r>
            <a:r>
              <a:rPr lang="en-US" b="1" i="0" dirty="0">
                <a:solidFill>
                  <a:srgbClr val="374151"/>
                </a:solidFill>
                <a:effectLst/>
                <a:latin typeface="Söhne"/>
              </a:rPr>
              <a:t> for Attention Distribution</a:t>
            </a:r>
            <a:r>
              <a:rPr lang="en-US" b="0" i="0" dirty="0">
                <a:solidFill>
                  <a:srgbClr val="374151"/>
                </a:solidFill>
                <a:effectLst/>
                <a:latin typeface="Söhne"/>
              </a:rPr>
              <a:t>:</a:t>
            </a:r>
          </a:p>
          <a:p>
            <a:pPr marL="742950" lvl="1" indent="-285750" algn="l">
              <a:buFont typeface="Arial" panose="020B0604020202020204" pitchFamily="34" charset="0"/>
              <a:buChar char="•"/>
            </a:pPr>
            <a:r>
              <a:rPr lang="en-US" b="0" i="0" dirty="0">
                <a:solidFill>
                  <a:srgbClr val="374151"/>
                </a:solidFill>
                <a:effectLst/>
                <a:latin typeface="Söhne"/>
              </a:rPr>
              <a:t>The attention scores are normalized using the </a:t>
            </a:r>
            <a:r>
              <a:rPr lang="en-US" b="0" i="0" dirty="0" err="1">
                <a:solidFill>
                  <a:srgbClr val="374151"/>
                </a:solidFill>
                <a:effectLst/>
                <a:latin typeface="Söhne"/>
              </a:rPr>
              <a:t>softmax</a:t>
            </a:r>
            <a:r>
              <a:rPr lang="en-US" b="0" i="0" dirty="0">
                <a:solidFill>
                  <a:srgbClr val="374151"/>
                </a:solidFill>
                <a:effectLst/>
                <a:latin typeface="Söhne"/>
              </a:rPr>
              <a:t> function, resulting in an attention distribution.</a:t>
            </a:r>
          </a:p>
          <a:p>
            <a:pPr marL="742950" lvl="1" indent="-285750" algn="l">
              <a:buFont typeface="Arial" panose="020B0604020202020204" pitchFamily="34" charset="0"/>
              <a:buChar char="•"/>
            </a:pPr>
            <a:r>
              <a:rPr lang="en-US" b="0" i="0" dirty="0">
                <a:solidFill>
                  <a:srgbClr val="374151"/>
                </a:solidFill>
                <a:effectLst/>
                <a:latin typeface="Söhne"/>
              </a:rPr>
              <a:t>The attention distribution represents the relative importance of each encoder state for the current decoding step.</a:t>
            </a:r>
          </a:p>
          <a:p>
            <a:endParaRPr lang="en-US" dirty="0"/>
          </a:p>
        </p:txBody>
      </p:sp>
    </p:spTree>
    <p:extLst>
      <p:ext uri="{BB962C8B-B14F-4D97-AF65-F5344CB8AC3E}">
        <p14:creationId xmlns:p14="http://schemas.microsoft.com/office/powerpoint/2010/main" val="41815635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2192EB-233D-EE03-FB13-1E3B90BBCBE9}"/>
              </a:ext>
            </a:extLst>
          </p:cNvPr>
          <p:cNvSpPr>
            <a:spLocks noGrp="1"/>
          </p:cNvSpPr>
          <p:nvPr>
            <p:ph type="title"/>
          </p:nvPr>
        </p:nvSpPr>
        <p:spPr/>
        <p:txBody>
          <a:bodyPr>
            <a:normAutofit/>
          </a:bodyPr>
          <a:lstStyle/>
          <a:p>
            <a:r>
              <a:rPr lang="en-US" dirty="0"/>
              <a:t>Continued:</a:t>
            </a:r>
          </a:p>
        </p:txBody>
      </p:sp>
      <p:sp>
        <p:nvSpPr>
          <p:cNvPr id="3" name="Content Placeholder 2">
            <a:extLst>
              <a:ext uri="{FF2B5EF4-FFF2-40B4-BE49-F238E27FC236}">
                <a16:creationId xmlns:a16="http://schemas.microsoft.com/office/drawing/2014/main" id="{7DF8C372-F62A-A014-9651-97F33C618F73}"/>
              </a:ext>
            </a:extLst>
          </p:cNvPr>
          <p:cNvSpPr>
            <a:spLocks noGrp="1"/>
          </p:cNvSpPr>
          <p:nvPr>
            <p:ph idx="1"/>
          </p:nvPr>
        </p:nvSpPr>
        <p:spPr/>
        <p:txBody>
          <a:bodyPr>
            <a:normAutofit fontScale="92500" lnSpcReduction="20000"/>
          </a:bodyPr>
          <a:lstStyle/>
          <a:p>
            <a:pPr algn="l"/>
            <a:r>
              <a:rPr lang="en-US" b="1" i="0" dirty="0">
                <a:solidFill>
                  <a:srgbClr val="374151"/>
                </a:solidFill>
                <a:effectLst/>
                <a:latin typeface="Söhne"/>
              </a:rPr>
              <a:t>Step 3: Calculate the Context Vector (Attention Output)</a:t>
            </a:r>
            <a:r>
              <a:rPr lang="en-US" b="0" i="0" dirty="0">
                <a:solidFill>
                  <a:srgbClr val="374151"/>
                </a:solidFill>
                <a:effectLst/>
                <a:latin typeface="Söhne"/>
              </a:rPr>
              <a:t>:</a:t>
            </a:r>
          </a:p>
          <a:p>
            <a:pPr marL="742950" lvl="1" indent="-285750" algn="l">
              <a:buFont typeface="Arial" panose="020B0604020202020204" pitchFamily="34" charset="0"/>
              <a:buChar char="•"/>
            </a:pPr>
            <a:r>
              <a:rPr lang="en-US" b="0" i="0" dirty="0">
                <a:solidFill>
                  <a:srgbClr val="374151"/>
                </a:solidFill>
                <a:effectLst/>
                <a:latin typeface="Söhne"/>
              </a:rPr>
              <a:t>The context vector, also known as the attention output, is obtained by taking a weighted sum of the encoder hidden states using the attention distribution.</a:t>
            </a:r>
          </a:p>
          <a:p>
            <a:pPr marL="742950" lvl="1" indent="-285750" algn="l">
              <a:buFont typeface="Arial" panose="020B0604020202020204" pitchFamily="34" charset="0"/>
              <a:buChar char="•"/>
            </a:pPr>
            <a:r>
              <a:rPr lang="en-US" b="0" i="0" dirty="0">
                <a:solidFill>
                  <a:srgbClr val="374151"/>
                </a:solidFill>
                <a:effectLst/>
                <a:latin typeface="Söhne"/>
              </a:rPr>
              <a:t>The context vector captures information from the input sequence relevant to the current decoding step.</a:t>
            </a:r>
          </a:p>
          <a:p>
            <a:pPr algn="l"/>
            <a:r>
              <a:rPr lang="en-US" b="1" i="0" dirty="0">
                <a:solidFill>
                  <a:srgbClr val="374151"/>
                </a:solidFill>
                <a:effectLst/>
                <a:latin typeface="Söhne"/>
              </a:rPr>
              <a:t>Step 4: Augment Decoder Input</a:t>
            </a:r>
            <a:r>
              <a:rPr lang="en-US" b="0" i="0" dirty="0">
                <a:solidFill>
                  <a:srgbClr val="374151"/>
                </a:solidFill>
                <a:effectLst/>
                <a:latin typeface="Söhne"/>
              </a:rPr>
              <a:t>:</a:t>
            </a:r>
          </a:p>
          <a:p>
            <a:pPr marL="742950" lvl="1" indent="-285750" algn="l">
              <a:buFont typeface="Arial" panose="020B0604020202020204" pitchFamily="34" charset="0"/>
              <a:buChar char="•"/>
            </a:pPr>
            <a:r>
              <a:rPr lang="en-US" b="0" i="0" dirty="0">
                <a:solidFill>
                  <a:srgbClr val="374151"/>
                </a:solidFill>
                <a:effectLst/>
                <a:latin typeface="Söhne"/>
              </a:rPr>
              <a:t>The context vector is concatenated with the decoder's current hidden state to form the input for generating the current output element.</a:t>
            </a:r>
          </a:p>
          <a:p>
            <a:pPr marL="742950" lvl="1" indent="-285750" algn="l">
              <a:buFont typeface="Arial" panose="020B0604020202020204" pitchFamily="34" charset="0"/>
              <a:buChar char="•"/>
            </a:pPr>
            <a:r>
              <a:rPr lang="en-US" b="0" i="0" dirty="0">
                <a:solidFill>
                  <a:srgbClr val="374151"/>
                </a:solidFill>
                <a:effectLst/>
                <a:latin typeface="Söhne"/>
              </a:rPr>
              <a:t>This augmented input takes into account both the current decoder state and the relevant information from the input sequence.</a:t>
            </a:r>
          </a:p>
          <a:p>
            <a:endParaRPr lang="en-US" dirty="0"/>
          </a:p>
        </p:txBody>
      </p:sp>
    </p:spTree>
    <p:extLst>
      <p:ext uri="{BB962C8B-B14F-4D97-AF65-F5344CB8AC3E}">
        <p14:creationId xmlns:p14="http://schemas.microsoft.com/office/powerpoint/2010/main" val="30305717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4A0510-C334-47DE-6F78-647275D6686C}"/>
              </a:ext>
            </a:extLst>
          </p:cNvPr>
          <p:cNvSpPr>
            <a:spLocks noGrp="1"/>
          </p:cNvSpPr>
          <p:nvPr>
            <p:ph type="title"/>
          </p:nvPr>
        </p:nvSpPr>
        <p:spPr/>
        <p:txBody>
          <a:bodyPr/>
          <a:lstStyle/>
          <a:p>
            <a:r>
              <a:rPr lang="en-US" dirty="0"/>
              <a:t>Seq to seq with Attention</a:t>
            </a:r>
          </a:p>
        </p:txBody>
      </p:sp>
      <p:pic>
        <p:nvPicPr>
          <p:cNvPr id="5" name="Content Placeholder 4" descr="A diagram of a diagram of a dot product&#10;&#10;Description automatically generated">
            <a:extLst>
              <a:ext uri="{FF2B5EF4-FFF2-40B4-BE49-F238E27FC236}">
                <a16:creationId xmlns:a16="http://schemas.microsoft.com/office/drawing/2014/main" id="{23B397F8-C063-A01F-E61C-4E8A44CF415C}"/>
              </a:ext>
            </a:extLst>
          </p:cNvPr>
          <p:cNvPicPr>
            <a:picLocks noGrp="1" noChangeAspect="1"/>
          </p:cNvPicPr>
          <p:nvPr>
            <p:ph idx="1"/>
          </p:nvPr>
        </p:nvPicPr>
        <p:blipFill>
          <a:blip r:embed="rId3"/>
          <a:stretch>
            <a:fillRect/>
          </a:stretch>
        </p:blipFill>
        <p:spPr>
          <a:xfrm>
            <a:off x="1385888" y="2749550"/>
            <a:ext cx="8103255" cy="3737173"/>
          </a:xfrm>
        </p:spPr>
      </p:pic>
    </p:spTree>
    <p:extLst>
      <p:ext uri="{BB962C8B-B14F-4D97-AF65-F5344CB8AC3E}">
        <p14:creationId xmlns:p14="http://schemas.microsoft.com/office/powerpoint/2010/main" val="2000320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4A0510-C334-47DE-6F78-647275D6686C}"/>
              </a:ext>
            </a:extLst>
          </p:cNvPr>
          <p:cNvSpPr>
            <a:spLocks noGrp="1"/>
          </p:cNvSpPr>
          <p:nvPr>
            <p:ph type="title"/>
          </p:nvPr>
        </p:nvSpPr>
        <p:spPr/>
        <p:txBody>
          <a:bodyPr/>
          <a:lstStyle/>
          <a:p>
            <a:r>
              <a:rPr lang="en-US" dirty="0"/>
              <a:t>Seq to seq with Attention</a:t>
            </a:r>
          </a:p>
        </p:txBody>
      </p:sp>
      <p:pic>
        <p:nvPicPr>
          <p:cNvPr id="7" name="Content Placeholder 6" descr="A diagram of a diagram of a product&#10;&#10;Description automatically generated">
            <a:extLst>
              <a:ext uri="{FF2B5EF4-FFF2-40B4-BE49-F238E27FC236}">
                <a16:creationId xmlns:a16="http://schemas.microsoft.com/office/drawing/2014/main" id="{0F61F0A1-352A-EB0B-DABE-43D46F9E168F}"/>
              </a:ext>
            </a:extLst>
          </p:cNvPr>
          <p:cNvPicPr>
            <a:picLocks noGrp="1" noChangeAspect="1"/>
          </p:cNvPicPr>
          <p:nvPr>
            <p:ph idx="1"/>
          </p:nvPr>
        </p:nvPicPr>
        <p:blipFill>
          <a:blip r:embed="rId3"/>
          <a:stretch>
            <a:fillRect/>
          </a:stretch>
        </p:blipFill>
        <p:spPr>
          <a:xfrm>
            <a:off x="2334229" y="2749550"/>
            <a:ext cx="7236204" cy="3262313"/>
          </a:xfrm>
        </p:spPr>
      </p:pic>
    </p:spTree>
    <p:extLst>
      <p:ext uri="{BB962C8B-B14F-4D97-AF65-F5344CB8AC3E}">
        <p14:creationId xmlns:p14="http://schemas.microsoft.com/office/powerpoint/2010/main" val="24660876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4A0510-C334-47DE-6F78-647275D6686C}"/>
              </a:ext>
            </a:extLst>
          </p:cNvPr>
          <p:cNvSpPr>
            <a:spLocks noGrp="1"/>
          </p:cNvSpPr>
          <p:nvPr>
            <p:ph type="title"/>
          </p:nvPr>
        </p:nvSpPr>
        <p:spPr/>
        <p:txBody>
          <a:bodyPr/>
          <a:lstStyle/>
          <a:p>
            <a:r>
              <a:rPr lang="en-US" dirty="0"/>
              <a:t>Seq to seq with Attention</a:t>
            </a:r>
          </a:p>
        </p:txBody>
      </p:sp>
      <p:pic>
        <p:nvPicPr>
          <p:cNvPr id="7" name="Content Placeholder 6" descr="A diagram of a diagram&#10;&#10;Description automatically generated">
            <a:extLst>
              <a:ext uri="{FF2B5EF4-FFF2-40B4-BE49-F238E27FC236}">
                <a16:creationId xmlns:a16="http://schemas.microsoft.com/office/drawing/2014/main" id="{15C51AA9-9BB4-26A7-CA98-458BF631BF2E}"/>
              </a:ext>
            </a:extLst>
          </p:cNvPr>
          <p:cNvPicPr>
            <a:picLocks noGrp="1" noChangeAspect="1"/>
          </p:cNvPicPr>
          <p:nvPr>
            <p:ph idx="1"/>
          </p:nvPr>
        </p:nvPicPr>
        <p:blipFill>
          <a:blip r:embed="rId3"/>
          <a:stretch>
            <a:fillRect/>
          </a:stretch>
        </p:blipFill>
        <p:spPr>
          <a:xfrm>
            <a:off x="2469301" y="2749550"/>
            <a:ext cx="6966061" cy="3262313"/>
          </a:xfrm>
        </p:spPr>
      </p:pic>
    </p:spTree>
    <p:extLst>
      <p:ext uri="{BB962C8B-B14F-4D97-AF65-F5344CB8AC3E}">
        <p14:creationId xmlns:p14="http://schemas.microsoft.com/office/powerpoint/2010/main" val="39325057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4A0510-C334-47DE-6F78-647275D6686C}"/>
              </a:ext>
            </a:extLst>
          </p:cNvPr>
          <p:cNvSpPr>
            <a:spLocks noGrp="1"/>
          </p:cNvSpPr>
          <p:nvPr>
            <p:ph type="title"/>
          </p:nvPr>
        </p:nvSpPr>
        <p:spPr/>
        <p:txBody>
          <a:bodyPr/>
          <a:lstStyle/>
          <a:p>
            <a:r>
              <a:rPr lang="en-US" dirty="0"/>
              <a:t>Seq to seq with Attention</a:t>
            </a:r>
          </a:p>
        </p:txBody>
      </p:sp>
      <p:pic>
        <p:nvPicPr>
          <p:cNvPr id="11" name="Content Placeholder 10" descr="A diagram of a diagram&#10;&#10;Description automatically generated">
            <a:extLst>
              <a:ext uri="{FF2B5EF4-FFF2-40B4-BE49-F238E27FC236}">
                <a16:creationId xmlns:a16="http://schemas.microsoft.com/office/drawing/2014/main" id="{7D5A487D-F184-339F-7877-59FC055B4C0F}"/>
              </a:ext>
            </a:extLst>
          </p:cNvPr>
          <p:cNvPicPr>
            <a:picLocks noGrp="1" noChangeAspect="1"/>
          </p:cNvPicPr>
          <p:nvPr>
            <p:ph idx="1"/>
          </p:nvPr>
        </p:nvPicPr>
        <p:blipFill>
          <a:blip r:embed="rId3"/>
          <a:stretch>
            <a:fillRect/>
          </a:stretch>
        </p:blipFill>
        <p:spPr>
          <a:xfrm>
            <a:off x="2343195" y="2749550"/>
            <a:ext cx="7218273" cy="3262313"/>
          </a:xfrm>
        </p:spPr>
      </p:pic>
    </p:spTree>
    <p:extLst>
      <p:ext uri="{BB962C8B-B14F-4D97-AF65-F5344CB8AC3E}">
        <p14:creationId xmlns:p14="http://schemas.microsoft.com/office/powerpoint/2010/main" val="6488168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4A0510-C334-47DE-6F78-647275D6686C}"/>
              </a:ext>
            </a:extLst>
          </p:cNvPr>
          <p:cNvSpPr>
            <a:spLocks noGrp="1"/>
          </p:cNvSpPr>
          <p:nvPr>
            <p:ph type="title"/>
          </p:nvPr>
        </p:nvSpPr>
        <p:spPr/>
        <p:txBody>
          <a:bodyPr/>
          <a:lstStyle/>
          <a:p>
            <a:r>
              <a:rPr lang="en-US" dirty="0"/>
              <a:t>Seq to seq with Attention</a:t>
            </a:r>
          </a:p>
        </p:txBody>
      </p:sp>
      <p:pic>
        <p:nvPicPr>
          <p:cNvPr id="7" name="Content Placeholder 6" descr="A diagram of a computer program&#10;&#10;Description automatically generated">
            <a:extLst>
              <a:ext uri="{FF2B5EF4-FFF2-40B4-BE49-F238E27FC236}">
                <a16:creationId xmlns:a16="http://schemas.microsoft.com/office/drawing/2014/main" id="{A34719E6-0D01-0A8D-0B49-955A8CECBD53}"/>
              </a:ext>
            </a:extLst>
          </p:cNvPr>
          <p:cNvPicPr>
            <a:picLocks noGrp="1" noChangeAspect="1"/>
          </p:cNvPicPr>
          <p:nvPr>
            <p:ph idx="1"/>
          </p:nvPr>
        </p:nvPicPr>
        <p:blipFill>
          <a:blip r:embed="rId3"/>
          <a:stretch>
            <a:fillRect/>
          </a:stretch>
        </p:blipFill>
        <p:spPr>
          <a:xfrm>
            <a:off x="2424358" y="2749550"/>
            <a:ext cx="7055947" cy="3262313"/>
          </a:xfrm>
        </p:spPr>
      </p:pic>
    </p:spTree>
    <p:extLst>
      <p:ext uri="{BB962C8B-B14F-4D97-AF65-F5344CB8AC3E}">
        <p14:creationId xmlns:p14="http://schemas.microsoft.com/office/powerpoint/2010/main" val="12556252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4A0510-C334-47DE-6F78-647275D6686C}"/>
              </a:ext>
            </a:extLst>
          </p:cNvPr>
          <p:cNvSpPr>
            <a:spLocks noGrp="1"/>
          </p:cNvSpPr>
          <p:nvPr>
            <p:ph type="title"/>
          </p:nvPr>
        </p:nvSpPr>
        <p:spPr/>
        <p:txBody>
          <a:bodyPr/>
          <a:lstStyle/>
          <a:p>
            <a:r>
              <a:rPr lang="en-US" dirty="0"/>
              <a:t>Seq to seq with Attention</a:t>
            </a:r>
          </a:p>
        </p:txBody>
      </p:sp>
      <p:pic>
        <p:nvPicPr>
          <p:cNvPr id="7" name="Content Placeholder 6" descr="A diagram of a machine&#10;&#10;Description automatically generated">
            <a:extLst>
              <a:ext uri="{FF2B5EF4-FFF2-40B4-BE49-F238E27FC236}">
                <a16:creationId xmlns:a16="http://schemas.microsoft.com/office/drawing/2014/main" id="{230613FA-A366-58B5-BA9E-3EC178F9C79C}"/>
              </a:ext>
            </a:extLst>
          </p:cNvPr>
          <p:cNvPicPr>
            <a:picLocks noGrp="1" noChangeAspect="1"/>
          </p:cNvPicPr>
          <p:nvPr>
            <p:ph idx="1"/>
          </p:nvPr>
        </p:nvPicPr>
        <p:blipFill>
          <a:blip r:embed="rId3"/>
          <a:stretch>
            <a:fillRect/>
          </a:stretch>
        </p:blipFill>
        <p:spPr>
          <a:xfrm>
            <a:off x="2492617" y="2749550"/>
            <a:ext cx="6919428" cy="3262313"/>
          </a:xfrm>
        </p:spPr>
      </p:pic>
    </p:spTree>
    <p:extLst>
      <p:ext uri="{BB962C8B-B14F-4D97-AF65-F5344CB8AC3E}">
        <p14:creationId xmlns:p14="http://schemas.microsoft.com/office/powerpoint/2010/main" val="7422315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70ED8-DB1B-BB6D-E7D8-305FE6D5564D}"/>
              </a:ext>
            </a:extLst>
          </p:cNvPr>
          <p:cNvSpPr>
            <a:spLocks noGrp="1"/>
          </p:cNvSpPr>
          <p:nvPr>
            <p:ph type="title"/>
          </p:nvPr>
        </p:nvSpPr>
        <p:spPr/>
        <p:txBody>
          <a:bodyPr/>
          <a:lstStyle/>
          <a:p>
            <a:r>
              <a:rPr lang="en-US" dirty="0"/>
              <a:t>Seq to seq with Attention</a:t>
            </a:r>
          </a:p>
        </p:txBody>
      </p:sp>
      <p:pic>
        <p:nvPicPr>
          <p:cNvPr id="5" name="Content Placeholder 4" descr="A computer screen shot of a diagram&#10;&#10;Description automatically generated">
            <a:extLst>
              <a:ext uri="{FF2B5EF4-FFF2-40B4-BE49-F238E27FC236}">
                <a16:creationId xmlns:a16="http://schemas.microsoft.com/office/drawing/2014/main" id="{D391B37D-0B0A-C989-0297-78B68F760DC7}"/>
              </a:ext>
            </a:extLst>
          </p:cNvPr>
          <p:cNvPicPr>
            <a:picLocks noGrp="1" noChangeAspect="1"/>
          </p:cNvPicPr>
          <p:nvPr>
            <p:ph idx="1"/>
          </p:nvPr>
        </p:nvPicPr>
        <p:blipFill>
          <a:blip r:embed="rId2"/>
          <a:stretch>
            <a:fillRect/>
          </a:stretch>
        </p:blipFill>
        <p:spPr>
          <a:xfrm>
            <a:off x="2625566" y="2749550"/>
            <a:ext cx="6653531" cy="3262313"/>
          </a:xfrm>
        </p:spPr>
      </p:pic>
    </p:spTree>
    <p:extLst>
      <p:ext uri="{BB962C8B-B14F-4D97-AF65-F5344CB8AC3E}">
        <p14:creationId xmlns:p14="http://schemas.microsoft.com/office/powerpoint/2010/main" val="6529286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Slide Background">
            <a:extLst>
              <a:ext uri="{FF2B5EF4-FFF2-40B4-BE49-F238E27FC236}">
                <a16:creationId xmlns:a16="http://schemas.microsoft.com/office/drawing/2014/main" id="{924D84CD-5280-4B52-B96E-8EDAA2B20C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7" name="Rectangle 21">
            <a:extLst>
              <a:ext uri="{FF2B5EF4-FFF2-40B4-BE49-F238E27FC236}">
                <a16:creationId xmlns:a16="http://schemas.microsoft.com/office/drawing/2014/main" id="{603A6265-E10C-4B85-9C20-E75FCAF9CC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1641378"/>
          </a:xfrm>
          <a:prstGeom prst="rect">
            <a:avLst/>
          </a:prstGeom>
          <a:ln>
            <a:noFill/>
          </a:ln>
          <a:effectLst>
            <a:outerShdw blurRad="114300" dist="63500" dir="5460000" sx="95000" sy="95000" algn="t"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7736208-CA99-E50A-591F-135376F87C81}"/>
              </a:ext>
            </a:extLst>
          </p:cNvPr>
          <p:cNvSpPr>
            <a:spLocks noGrp="1"/>
          </p:cNvSpPr>
          <p:nvPr>
            <p:ph type="title"/>
          </p:nvPr>
        </p:nvSpPr>
        <p:spPr>
          <a:xfrm>
            <a:off x="761801" y="296712"/>
            <a:ext cx="9906199" cy="1157242"/>
          </a:xfrm>
        </p:spPr>
        <p:txBody>
          <a:bodyPr>
            <a:normAutofit/>
          </a:bodyPr>
          <a:lstStyle/>
          <a:p>
            <a:pPr algn="ctr"/>
            <a:r>
              <a:rPr lang="en-US" b="1" i="0" dirty="0">
                <a:effectLst/>
                <a:latin typeface="Söhne"/>
              </a:rPr>
              <a:t>Recap</a:t>
            </a:r>
            <a:endParaRPr lang="en-US" dirty="0"/>
          </a:p>
        </p:txBody>
      </p:sp>
      <p:cxnSp>
        <p:nvCxnSpPr>
          <p:cNvPr id="28" name="Straight Connector 23">
            <a:extLst>
              <a:ext uri="{FF2B5EF4-FFF2-40B4-BE49-F238E27FC236}">
                <a16:creationId xmlns:a16="http://schemas.microsoft.com/office/drawing/2014/main" id="{61FF92BA-874E-408A-BFAD-416A7FFE597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7B846BD3-E44D-0C3D-729A-FAA308ACD223}"/>
              </a:ext>
            </a:extLst>
          </p:cNvPr>
          <p:cNvSpPr>
            <a:spLocks noGrp="1"/>
          </p:cNvSpPr>
          <p:nvPr>
            <p:ph idx="1"/>
          </p:nvPr>
        </p:nvSpPr>
        <p:spPr>
          <a:xfrm>
            <a:off x="761799" y="1750666"/>
            <a:ext cx="10381205" cy="4261249"/>
          </a:xfrm>
        </p:spPr>
        <p:txBody>
          <a:bodyPr>
            <a:noAutofit/>
          </a:bodyPr>
          <a:lstStyle/>
          <a:p>
            <a:pPr marL="342900" indent="-342900" algn="l">
              <a:buFont typeface="Arial" panose="020B0604020202020204" pitchFamily="34" charset="0"/>
              <a:buChar char="•"/>
            </a:pPr>
            <a:r>
              <a:rPr lang="en-US" sz="1400" b="0" i="0" dirty="0">
                <a:solidFill>
                  <a:srgbClr val="000000"/>
                </a:solidFill>
                <a:effectLst/>
                <a:latin typeface="Arial" panose="020B0604020202020204" pitchFamily="34" charset="0"/>
              </a:rPr>
              <a:t>Language Model: A system that predicts the next word</a:t>
            </a:r>
          </a:p>
          <a:p>
            <a:pPr marL="342900" indent="-342900" algn="l">
              <a:buFont typeface="Arial" panose="020B0604020202020204" pitchFamily="34" charset="0"/>
              <a:buChar char="•"/>
            </a:pPr>
            <a:r>
              <a:rPr lang="en-US" sz="1400" b="0" i="0" dirty="0">
                <a:solidFill>
                  <a:srgbClr val="000000"/>
                </a:solidFill>
                <a:effectLst/>
                <a:latin typeface="Arial" panose="020B0604020202020204" pitchFamily="34" charset="0"/>
              </a:rPr>
              <a:t>Recurrent Neural Network: A family of neural networks that:</a:t>
            </a:r>
          </a:p>
          <a:p>
            <a:pPr marL="342900" indent="-342900" algn="l">
              <a:buFont typeface="Courier New" panose="02070309020205020404" pitchFamily="49" charset="0"/>
              <a:buChar char="o"/>
            </a:pPr>
            <a:r>
              <a:rPr lang="en-US" sz="1400" b="0" i="0" dirty="0">
                <a:solidFill>
                  <a:srgbClr val="000000"/>
                </a:solidFill>
                <a:effectLst/>
                <a:latin typeface="Arial" panose="020B0604020202020204" pitchFamily="34" charset="0"/>
              </a:rPr>
              <a:t>Take sequential input of any length</a:t>
            </a:r>
          </a:p>
          <a:p>
            <a:pPr marL="342900" indent="-342900" algn="l">
              <a:buFont typeface="Courier New" panose="02070309020205020404" pitchFamily="49" charset="0"/>
              <a:buChar char="o"/>
            </a:pPr>
            <a:r>
              <a:rPr lang="en-US" sz="1400" b="0" i="0" dirty="0">
                <a:solidFill>
                  <a:srgbClr val="000000"/>
                </a:solidFill>
                <a:effectLst/>
                <a:latin typeface="Arial" panose="020B0604020202020204" pitchFamily="34" charset="0"/>
              </a:rPr>
              <a:t>Apply the same weights on each step.</a:t>
            </a:r>
          </a:p>
          <a:p>
            <a:pPr marL="342900" indent="-342900" algn="l">
              <a:buFont typeface="Courier New" panose="02070309020205020404" pitchFamily="49" charset="0"/>
              <a:buChar char="o"/>
            </a:pPr>
            <a:r>
              <a:rPr lang="en-US" sz="1400" b="0" i="0" dirty="0">
                <a:solidFill>
                  <a:srgbClr val="000000"/>
                </a:solidFill>
                <a:effectLst/>
                <a:latin typeface="Arial" panose="020B0604020202020204" pitchFamily="34" charset="0"/>
              </a:rPr>
              <a:t>Can optionally produce output on each step</a:t>
            </a:r>
          </a:p>
          <a:p>
            <a:pPr algn="l"/>
            <a:r>
              <a:rPr lang="en-US" sz="1400" b="0" i="0" dirty="0">
                <a:solidFill>
                  <a:srgbClr val="000000"/>
                </a:solidFill>
                <a:effectLst/>
                <a:latin typeface="Arial" panose="020B0604020202020204" pitchFamily="34" charset="0"/>
              </a:rPr>
              <a:t>Problems: Vanishing and exploding gradient</a:t>
            </a:r>
          </a:p>
          <a:p>
            <a:pPr marL="342900" indent="-342900" algn="l">
              <a:buFont typeface="Arial" panose="020B0604020202020204" pitchFamily="34" charset="0"/>
              <a:buChar char="•"/>
            </a:pPr>
            <a:r>
              <a:rPr lang="en-US" sz="1400" b="0" i="0" dirty="0">
                <a:solidFill>
                  <a:srgbClr val="000000"/>
                </a:solidFill>
                <a:effectLst/>
                <a:latin typeface="Arial" panose="020B0604020202020204" pitchFamily="34" charset="0"/>
              </a:rPr>
              <a:t>LSTM: Solution of Vanishing gradient</a:t>
            </a:r>
          </a:p>
          <a:p>
            <a:pPr marL="342900" indent="-342900" algn="l">
              <a:buFont typeface="Arial" panose="020B0604020202020204" pitchFamily="34" charset="0"/>
              <a:buChar char="•"/>
            </a:pPr>
            <a:r>
              <a:rPr lang="en-US" sz="1400" dirty="0">
                <a:solidFill>
                  <a:srgbClr val="000000"/>
                </a:solidFill>
                <a:latin typeface="Arial" panose="020B0604020202020204" pitchFamily="34" charset="0"/>
              </a:rPr>
              <a:t>Gradient Clipping: Solution for </a:t>
            </a:r>
            <a:r>
              <a:rPr lang="en-US" sz="1400" dirty="0" err="1">
                <a:solidFill>
                  <a:srgbClr val="000000"/>
                </a:solidFill>
                <a:latin typeface="Arial" panose="020B0604020202020204" pitchFamily="34" charset="0"/>
              </a:rPr>
              <a:t>Exploiding</a:t>
            </a:r>
            <a:r>
              <a:rPr lang="en-US" sz="1400" dirty="0">
                <a:solidFill>
                  <a:srgbClr val="000000"/>
                </a:solidFill>
                <a:latin typeface="Arial" panose="020B0604020202020204" pitchFamily="34" charset="0"/>
              </a:rPr>
              <a:t> gradient</a:t>
            </a:r>
          </a:p>
          <a:p>
            <a:pPr marL="342900" indent="-342900" algn="l">
              <a:buFont typeface="Arial" panose="020B0604020202020204" pitchFamily="34" charset="0"/>
              <a:buChar char="•"/>
            </a:pPr>
            <a:r>
              <a:rPr lang="en-US" sz="1400" b="0" i="0" dirty="0">
                <a:solidFill>
                  <a:srgbClr val="374151"/>
                </a:solidFill>
                <a:effectLst/>
                <a:latin typeface="Söhne"/>
              </a:rPr>
              <a:t>GRUs are similar to Long Short-Term Memory (LSTM)</a:t>
            </a:r>
          </a:p>
          <a:p>
            <a:pPr marL="342900" indent="-342900" algn="l">
              <a:buFont typeface="Arial" panose="020B0604020202020204" pitchFamily="34" charset="0"/>
              <a:buChar char="•"/>
            </a:pPr>
            <a:r>
              <a:rPr lang="en-US" sz="1400" b="0" i="0" dirty="0">
                <a:solidFill>
                  <a:srgbClr val="000000"/>
                </a:solidFill>
                <a:effectLst/>
                <a:latin typeface="Arial" panose="020B0604020202020204" pitchFamily="34" charset="0"/>
              </a:rPr>
              <a:t>Machine Translation</a:t>
            </a:r>
          </a:p>
          <a:p>
            <a:pPr marL="342900" indent="-342900" algn="l">
              <a:buFont typeface="Arial" panose="020B0604020202020204" pitchFamily="34" charset="0"/>
              <a:buChar char="•"/>
            </a:pPr>
            <a:r>
              <a:rPr lang="en-US" sz="1400" b="0" i="0" dirty="0">
                <a:solidFill>
                  <a:srgbClr val="000000"/>
                </a:solidFill>
                <a:effectLst/>
                <a:latin typeface="Arial" panose="020B0604020202020204" pitchFamily="34" charset="0"/>
              </a:rPr>
              <a:t>Seq Seq Neural machine </a:t>
            </a:r>
            <a:r>
              <a:rPr lang="en-US" sz="1400" b="0" i="0" dirty="0" err="1">
                <a:solidFill>
                  <a:srgbClr val="000000"/>
                </a:solidFill>
                <a:effectLst/>
                <a:latin typeface="Arial" panose="020B0604020202020204" pitchFamily="34" charset="0"/>
              </a:rPr>
              <a:t>translaton</a:t>
            </a:r>
            <a:endParaRPr lang="en-US" sz="1400" b="0" i="0" dirty="0">
              <a:solidFill>
                <a:srgbClr val="000000"/>
              </a:solidFill>
              <a:effectLst/>
              <a:latin typeface="Arial" panose="020B0604020202020204" pitchFamily="34" charset="0"/>
            </a:endParaRPr>
          </a:p>
          <a:p>
            <a:pPr marL="342900" indent="-342900" algn="l">
              <a:buFont typeface="Arial" panose="020B0604020202020204" pitchFamily="34" charset="0"/>
              <a:buChar char="•"/>
            </a:pPr>
            <a:endParaRPr lang="en-US" sz="1400" b="0" i="0" dirty="0">
              <a:solidFill>
                <a:srgbClr val="000000"/>
              </a:solidFill>
              <a:effectLst/>
              <a:latin typeface="Arial" panose="020B0604020202020204" pitchFamily="34" charset="0"/>
            </a:endParaRPr>
          </a:p>
          <a:p>
            <a:br>
              <a:rPr lang="en-US" sz="1400" dirty="0"/>
            </a:br>
            <a:endParaRPr lang="en-US" sz="1400" dirty="0"/>
          </a:p>
        </p:txBody>
      </p:sp>
    </p:spTree>
    <p:extLst>
      <p:ext uri="{BB962C8B-B14F-4D97-AF65-F5344CB8AC3E}">
        <p14:creationId xmlns:p14="http://schemas.microsoft.com/office/powerpoint/2010/main" val="3647937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FAA45A-E9EC-0789-33D1-5262FFE77519}"/>
              </a:ext>
            </a:extLst>
          </p:cNvPr>
          <p:cNvSpPr>
            <a:spLocks noGrp="1"/>
          </p:cNvSpPr>
          <p:nvPr>
            <p:ph type="title"/>
          </p:nvPr>
        </p:nvSpPr>
        <p:spPr/>
        <p:txBody>
          <a:bodyPr/>
          <a:lstStyle/>
          <a:p>
            <a:r>
              <a:rPr lang="en-US" dirty="0"/>
              <a:t>Seq to seq with Attention</a:t>
            </a:r>
          </a:p>
        </p:txBody>
      </p:sp>
      <p:pic>
        <p:nvPicPr>
          <p:cNvPr id="5" name="Content Placeholder 4" descr="A diagram of a computer&#10;&#10;Description automatically generated">
            <a:extLst>
              <a:ext uri="{FF2B5EF4-FFF2-40B4-BE49-F238E27FC236}">
                <a16:creationId xmlns:a16="http://schemas.microsoft.com/office/drawing/2014/main" id="{EE0375AD-0E89-C016-200D-BCE8A03A619C}"/>
              </a:ext>
            </a:extLst>
          </p:cNvPr>
          <p:cNvPicPr>
            <a:picLocks noGrp="1" noChangeAspect="1"/>
          </p:cNvPicPr>
          <p:nvPr>
            <p:ph idx="1"/>
          </p:nvPr>
        </p:nvPicPr>
        <p:blipFill>
          <a:blip r:embed="rId2"/>
          <a:stretch>
            <a:fillRect/>
          </a:stretch>
        </p:blipFill>
        <p:spPr>
          <a:xfrm>
            <a:off x="2515618" y="2749550"/>
            <a:ext cx="6873426" cy="3262313"/>
          </a:xfrm>
        </p:spPr>
      </p:pic>
    </p:spTree>
    <p:extLst>
      <p:ext uri="{BB962C8B-B14F-4D97-AF65-F5344CB8AC3E}">
        <p14:creationId xmlns:p14="http://schemas.microsoft.com/office/powerpoint/2010/main" val="16609121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9903D7-0287-F0D2-A2CC-19B7A26794F3}"/>
              </a:ext>
            </a:extLst>
          </p:cNvPr>
          <p:cNvSpPr>
            <a:spLocks noGrp="1"/>
          </p:cNvSpPr>
          <p:nvPr>
            <p:ph type="title"/>
          </p:nvPr>
        </p:nvSpPr>
        <p:spPr/>
        <p:txBody>
          <a:bodyPr/>
          <a:lstStyle/>
          <a:p>
            <a:r>
              <a:rPr lang="en-US" dirty="0"/>
              <a:t>Seq to seq with Attention</a:t>
            </a:r>
          </a:p>
        </p:txBody>
      </p:sp>
      <p:pic>
        <p:nvPicPr>
          <p:cNvPr id="5" name="Content Placeholder 4" descr="A screenshot of a computer&#10;&#10;Description automatically generated">
            <a:extLst>
              <a:ext uri="{FF2B5EF4-FFF2-40B4-BE49-F238E27FC236}">
                <a16:creationId xmlns:a16="http://schemas.microsoft.com/office/drawing/2014/main" id="{655F39C7-7D81-E634-20A4-CBB2A764EFE9}"/>
              </a:ext>
            </a:extLst>
          </p:cNvPr>
          <p:cNvPicPr>
            <a:picLocks noGrp="1" noChangeAspect="1"/>
          </p:cNvPicPr>
          <p:nvPr>
            <p:ph idx="1"/>
          </p:nvPr>
        </p:nvPicPr>
        <p:blipFill>
          <a:blip r:embed="rId2"/>
          <a:stretch>
            <a:fillRect/>
          </a:stretch>
        </p:blipFill>
        <p:spPr>
          <a:xfrm>
            <a:off x="2365845" y="2749550"/>
            <a:ext cx="7172972" cy="3262313"/>
          </a:xfrm>
        </p:spPr>
      </p:pic>
    </p:spTree>
    <p:extLst>
      <p:ext uri="{BB962C8B-B14F-4D97-AF65-F5344CB8AC3E}">
        <p14:creationId xmlns:p14="http://schemas.microsoft.com/office/powerpoint/2010/main" val="11568445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75419-FDE8-34A2-36D9-D144BEAEAF5B}"/>
              </a:ext>
            </a:extLst>
          </p:cNvPr>
          <p:cNvSpPr>
            <a:spLocks noGrp="1"/>
          </p:cNvSpPr>
          <p:nvPr>
            <p:ph type="title"/>
          </p:nvPr>
        </p:nvSpPr>
        <p:spPr/>
        <p:txBody>
          <a:bodyPr/>
          <a:lstStyle/>
          <a:p>
            <a:r>
              <a:rPr lang="en-US" dirty="0"/>
              <a:t>Seq to seq with Attention</a:t>
            </a:r>
          </a:p>
        </p:txBody>
      </p:sp>
      <p:pic>
        <p:nvPicPr>
          <p:cNvPr id="5" name="Content Placeholder 4" descr="A diagram of a computer&#10;&#10;Description automatically generated">
            <a:extLst>
              <a:ext uri="{FF2B5EF4-FFF2-40B4-BE49-F238E27FC236}">
                <a16:creationId xmlns:a16="http://schemas.microsoft.com/office/drawing/2014/main" id="{B65DC0EC-D3AF-D07F-5433-27EFEBBDF7AD}"/>
              </a:ext>
            </a:extLst>
          </p:cNvPr>
          <p:cNvPicPr>
            <a:picLocks noGrp="1" noChangeAspect="1"/>
          </p:cNvPicPr>
          <p:nvPr>
            <p:ph idx="1"/>
          </p:nvPr>
        </p:nvPicPr>
        <p:blipFill>
          <a:blip r:embed="rId3"/>
          <a:stretch>
            <a:fillRect/>
          </a:stretch>
        </p:blipFill>
        <p:spPr>
          <a:xfrm>
            <a:off x="2562185" y="2749550"/>
            <a:ext cx="6780293" cy="3262313"/>
          </a:xfrm>
        </p:spPr>
      </p:pic>
    </p:spTree>
    <p:extLst>
      <p:ext uri="{BB962C8B-B14F-4D97-AF65-F5344CB8AC3E}">
        <p14:creationId xmlns:p14="http://schemas.microsoft.com/office/powerpoint/2010/main" val="1915732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72BB0-5EBD-87D3-D3B9-BF4797265694}"/>
              </a:ext>
            </a:extLst>
          </p:cNvPr>
          <p:cNvSpPr>
            <a:spLocks noGrp="1"/>
          </p:cNvSpPr>
          <p:nvPr>
            <p:ph type="title"/>
          </p:nvPr>
        </p:nvSpPr>
        <p:spPr/>
        <p:txBody>
          <a:bodyPr/>
          <a:lstStyle/>
          <a:p>
            <a:r>
              <a:rPr lang="en-US" dirty="0"/>
              <a:t>Seq to seq with Attention</a:t>
            </a:r>
          </a:p>
        </p:txBody>
      </p:sp>
      <p:pic>
        <p:nvPicPr>
          <p:cNvPr id="5" name="Content Placeholder 4" descr="A diagram of a computer&#10;&#10;Description automatically generated">
            <a:extLst>
              <a:ext uri="{FF2B5EF4-FFF2-40B4-BE49-F238E27FC236}">
                <a16:creationId xmlns:a16="http://schemas.microsoft.com/office/drawing/2014/main" id="{F7327B12-2797-FBFD-BA9B-659CF3901BB3}"/>
              </a:ext>
            </a:extLst>
          </p:cNvPr>
          <p:cNvPicPr>
            <a:picLocks noGrp="1" noChangeAspect="1"/>
          </p:cNvPicPr>
          <p:nvPr>
            <p:ph idx="1"/>
          </p:nvPr>
        </p:nvPicPr>
        <p:blipFill>
          <a:blip r:embed="rId2"/>
          <a:stretch>
            <a:fillRect/>
          </a:stretch>
        </p:blipFill>
        <p:spPr>
          <a:xfrm>
            <a:off x="2314800" y="2749550"/>
            <a:ext cx="7275062" cy="3262313"/>
          </a:xfrm>
        </p:spPr>
      </p:pic>
    </p:spTree>
    <p:extLst>
      <p:ext uri="{BB962C8B-B14F-4D97-AF65-F5344CB8AC3E}">
        <p14:creationId xmlns:p14="http://schemas.microsoft.com/office/powerpoint/2010/main" val="41153467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1E7023-2B3D-36E1-2AC7-D4A02FDBE9AA}"/>
              </a:ext>
            </a:extLst>
          </p:cNvPr>
          <p:cNvSpPr>
            <a:spLocks noGrp="1"/>
          </p:cNvSpPr>
          <p:nvPr>
            <p:ph type="title"/>
          </p:nvPr>
        </p:nvSpPr>
        <p:spPr/>
        <p:txBody>
          <a:bodyPr/>
          <a:lstStyle/>
          <a:p>
            <a:r>
              <a:rPr lang="en-US" dirty="0"/>
              <a:t>Seq to seq with Attention</a:t>
            </a:r>
          </a:p>
        </p:txBody>
      </p:sp>
      <p:pic>
        <p:nvPicPr>
          <p:cNvPr id="5" name="Content Placeholder 4" descr="A diagram of a computer&#10;&#10;Description automatically generated">
            <a:extLst>
              <a:ext uri="{FF2B5EF4-FFF2-40B4-BE49-F238E27FC236}">
                <a16:creationId xmlns:a16="http://schemas.microsoft.com/office/drawing/2014/main" id="{170C18ED-98DD-F33F-F739-638152306DEB}"/>
              </a:ext>
            </a:extLst>
          </p:cNvPr>
          <p:cNvPicPr>
            <a:picLocks noGrp="1" noChangeAspect="1"/>
          </p:cNvPicPr>
          <p:nvPr>
            <p:ph idx="1"/>
          </p:nvPr>
        </p:nvPicPr>
        <p:blipFill>
          <a:blip r:embed="rId2"/>
          <a:stretch>
            <a:fillRect/>
          </a:stretch>
        </p:blipFill>
        <p:spPr>
          <a:xfrm>
            <a:off x="2364820" y="2749550"/>
            <a:ext cx="7175023" cy="3262313"/>
          </a:xfrm>
        </p:spPr>
      </p:pic>
    </p:spTree>
    <p:extLst>
      <p:ext uri="{BB962C8B-B14F-4D97-AF65-F5344CB8AC3E}">
        <p14:creationId xmlns:p14="http://schemas.microsoft.com/office/powerpoint/2010/main" val="13059726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AB8994-31F9-6D2B-AF45-326A5ADCFEAD}"/>
              </a:ext>
            </a:extLst>
          </p:cNvPr>
          <p:cNvSpPr>
            <a:spLocks noGrp="1"/>
          </p:cNvSpPr>
          <p:nvPr>
            <p:ph type="title"/>
          </p:nvPr>
        </p:nvSpPr>
        <p:spPr/>
        <p:txBody>
          <a:bodyPr/>
          <a:lstStyle/>
          <a:p>
            <a:r>
              <a:rPr lang="en-US" dirty="0"/>
              <a:t>Attention benefits:</a:t>
            </a:r>
          </a:p>
        </p:txBody>
      </p:sp>
      <p:sp>
        <p:nvSpPr>
          <p:cNvPr id="3" name="Content Placeholder 2">
            <a:extLst>
              <a:ext uri="{FF2B5EF4-FFF2-40B4-BE49-F238E27FC236}">
                <a16:creationId xmlns:a16="http://schemas.microsoft.com/office/drawing/2014/main" id="{0DDA5F7D-369D-53C0-5366-D4F10EE38F8D}"/>
              </a:ext>
            </a:extLst>
          </p:cNvPr>
          <p:cNvSpPr>
            <a:spLocks noGrp="1"/>
          </p:cNvSpPr>
          <p:nvPr>
            <p:ph idx="1"/>
          </p:nvPr>
        </p:nvSpPr>
        <p:spPr>
          <a:xfrm>
            <a:off x="342901" y="1857375"/>
            <a:ext cx="10800104" cy="4780931"/>
          </a:xfrm>
        </p:spPr>
        <p:txBody>
          <a:bodyPr>
            <a:normAutofit fontScale="32500" lnSpcReduction="20000"/>
          </a:bodyPr>
          <a:lstStyle/>
          <a:p>
            <a:pPr algn="l"/>
            <a:br>
              <a:rPr lang="en-US" sz="4900" b="0" i="0" dirty="0">
                <a:solidFill>
                  <a:srgbClr val="000000"/>
                </a:solidFill>
                <a:effectLst/>
                <a:latin typeface="Arial" panose="020B0604020202020204" pitchFamily="34" charset="0"/>
              </a:rPr>
            </a:br>
            <a:r>
              <a:rPr lang="en-US" sz="4900" b="1" i="0" dirty="0">
                <a:solidFill>
                  <a:srgbClr val="000000"/>
                </a:solidFill>
                <a:effectLst/>
                <a:latin typeface="Arial" panose="020B0604020202020204" pitchFamily="34" charset="0"/>
              </a:rPr>
              <a:t>1. Attention significantly improves NMT performance</a:t>
            </a:r>
            <a:br>
              <a:rPr lang="en-US" sz="4900" b="0" i="0" dirty="0">
                <a:solidFill>
                  <a:srgbClr val="000000"/>
                </a:solidFill>
                <a:effectLst/>
                <a:latin typeface="Lato" panose="020F0502020204030203" pitchFamily="34" charset="0"/>
              </a:rPr>
            </a:br>
            <a:r>
              <a:rPr lang="en-US" sz="4900" b="0" i="0" dirty="0">
                <a:solidFill>
                  <a:srgbClr val="000000"/>
                </a:solidFill>
                <a:effectLst/>
                <a:latin typeface="Arial" panose="020B0604020202020204" pitchFamily="34" charset="0"/>
              </a:rPr>
              <a:t> It’s very useful to allow decoder to focus on certain parts of the source</a:t>
            </a:r>
          </a:p>
          <a:p>
            <a:pPr algn="l"/>
            <a:br>
              <a:rPr lang="en-US" sz="4900" b="0" i="0" dirty="0">
                <a:solidFill>
                  <a:srgbClr val="000000"/>
                </a:solidFill>
                <a:effectLst/>
                <a:latin typeface="Lato" panose="020F0502020204030203" pitchFamily="34" charset="0"/>
              </a:rPr>
            </a:br>
            <a:r>
              <a:rPr lang="en-US" sz="4900" b="1" dirty="0">
                <a:solidFill>
                  <a:srgbClr val="000000"/>
                </a:solidFill>
                <a:latin typeface="Arial" panose="020B0604020202020204" pitchFamily="34" charset="0"/>
              </a:rPr>
              <a:t>2. </a:t>
            </a:r>
            <a:r>
              <a:rPr lang="en-US" sz="4900" b="1" i="0" dirty="0">
                <a:solidFill>
                  <a:srgbClr val="000000"/>
                </a:solidFill>
                <a:effectLst/>
                <a:latin typeface="Arial" panose="020B0604020202020204" pitchFamily="34" charset="0"/>
              </a:rPr>
              <a:t>Attention provides more “human-like” model of the MT process</a:t>
            </a:r>
            <a:br>
              <a:rPr lang="en-US" sz="4900" b="0" i="0" dirty="0">
                <a:solidFill>
                  <a:srgbClr val="000000"/>
                </a:solidFill>
                <a:effectLst/>
                <a:latin typeface="Lato" panose="020F0502020204030203" pitchFamily="34" charset="0"/>
              </a:rPr>
            </a:br>
            <a:r>
              <a:rPr lang="en-US" sz="4900" b="0" i="0" dirty="0">
                <a:solidFill>
                  <a:srgbClr val="000000"/>
                </a:solidFill>
                <a:effectLst/>
                <a:latin typeface="Arial" panose="020B0604020202020204" pitchFamily="34" charset="0"/>
              </a:rPr>
              <a:t>You can look back at the source sentence while translating, rather than needing to remember it all</a:t>
            </a:r>
          </a:p>
          <a:p>
            <a:pPr algn="l"/>
            <a:br>
              <a:rPr lang="en-US" sz="4900" b="0" i="0" dirty="0">
                <a:solidFill>
                  <a:srgbClr val="000000"/>
                </a:solidFill>
                <a:effectLst/>
                <a:latin typeface="Lato" panose="020F0502020204030203" pitchFamily="34" charset="0"/>
              </a:rPr>
            </a:br>
            <a:r>
              <a:rPr lang="en-US" sz="4900" b="1" dirty="0">
                <a:solidFill>
                  <a:srgbClr val="000000"/>
                </a:solidFill>
                <a:latin typeface="Arial" panose="020B0604020202020204" pitchFamily="34" charset="0"/>
              </a:rPr>
              <a:t>3. </a:t>
            </a:r>
            <a:r>
              <a:rPr lang="en-US" sz="4900" b="1" i="0" dirty="0">
                <a:solidFill>
                  <a:srgbClr val="000000"/>
                </a:solidFill>
                <a:effectLst/>
                <a:latin typeface="Arial" panose="020B0604020202020204" pitchFamily="34" charset="0"/>
              </a:rPr>
              <a:t>Attention solves the bottleneck problem</a:t>
            </a:r>
            <a:br>
              <a:rPr lang="en-US" sz="4900" b="0" i="0" dirty="0">
                <a:solidFill>
                  <a:srgbClr val="000000"/>
                </a:solidFill>
                <a:effectLst/>
                <a:latin typeface="Lato" panose="020F0502020204030203" pitchFamily="34" charset="0"/>
              </a:rPr>
            </a:br>
            <a:r>
              <a:rPr lang="en-US" sz="4900" b="0" i="0" dirty="0">
                <a:solidFill>
                  <a:srgbClr val="000000"/>
                </a:solidFill>
                <a:effectLst/>
                <a:latin typeface="Arial" panose="020B0604020202020204" pitchFamily="34" charset="0"/>
              </a:rPr>
              <a:t> Attention allows decoder to look directly at source; bypass bottleneck</a:t>
            </a:r>
          </a:p>
          <a:p>
            <a:pPr algn="l"/>
            <a:br>
              <a:rPr lang="en-US" sz="4900" b="0" i="0" dirty="0">
                <a:solidFill>
                  <a:srgbClr val="000000"/>
                </a:solidFill>
                <a:effectLst/>
                <a:latin typeface="Lato" panose="020F0502020204030203" pitchFamily="34" charset="0"/>
              </a:rPr>
            </a:br>
            <a:r>
              <a:rPr lang="en-US" sz="4900" b="1" dirty="0">
                <a:solidFill>
                  <a:srgbClr val="000000"/>
                </a:solidFill>
                <a:latin typeface="Arial" panose="020B0604020202020204" pitchFamily="34" charset="0"/>
              </a:rPr>
              <a:t>4. </a:t>
            </a:r>
            <a:r>
              <a:rPr lang="en-US" sz="4900" b="1" i="0" dirty="0">
                <a:solidFill>
                  <a:srgbClr val="000000"/>
                </a:solidFill>
                <a:effectLst/>
                <a:latin typeface="Arial" panose="020B0604020202020204" pitchFamily="34" charset="0"/>
              </a:rPr>
              <a:t>Attention helps with the vanishing gradient problem</a:t>
            </a:r>
            <a:br>
              <a:rPr lang="en-US" sz="4900" b="0" i="0" dirty="0">
                <a:solidFill>
                  <a:srgbClr val="000000"/>
                </a:solidFill>
                <a:effectLst/>
                <a:latin typeface="Lato" panose="020F0502020204030203" pitchFamily="34" charset="0"/>
              </a:rPr>
            </a:br>
            <a:r>
              <a:rPr lang="en-US" sz="4900" b="0" i="0" dirty="0">
                <a:solidFill>
                  <a:srgbClr val="000000"/>
                </a:solidFill>
                <a:effectLst/>
                <a:latin typeface="Arial" panose="020B0604020202020204" pitchFamily="34" charset="0"/>
              </a:rPr>
              <a:t>Provides shortcut to faraway states</a:t>
            </a:r>
          </a:p>
          <a:p>
            <a:pPr algn="l"/>
            <a:br>
              <a:rPr lang="en-US" sz="4900" b="0" i="0" dirty="0">
                <a:solidFill>
                  <a:srgbClr val="000000"/>
                </a:solidFill>
                <a:effectLst/>
                <a:latin typeface="Lato" panose="020F0502020204030203" pitchFamily="34" charset="0"/>
              </a:rPr>
            </a:br>
            <a:r>
              <a:rPr lang="en-US" sz="4900" b="1" dirty="0">
                <a:solidFill>
                  <a:srgbClr val="000000"/>
                </a:solidFill>
                <a:latin typeface="Arial" panose="020B0604020202020204" pitchFamily="34" charset="0"/>
              </a:rPr>
              <a:t>5. </a:t>
            </a:r>
            <a:r>
              <a:rPr lang="en-US" sz="4900" b="1" i="0" dirty="0">
                <a:solidFill>
                  <a:srgbClr val="000000"/>
                </a:solidFill>
                <a:effectLst/>
                <a:latin typeface="Arial" panose="020B0604020202020204" pitchFamily="34" charset="0"/>
              </a:rPr>
              <a:t>Attention provides some interpretability</a:t>
            </a:r>
            <a:br>
              <a:rPr lang="en-US" sz="4900" b="0" i="0" dirty="0">
                <a:solidFill>
                  <a:srgbClr val="000000"/>
                </a:solidFill>
                <a:effectLst/>
                <a:latin typeface="Lato" panose="020F0502020204030203" pitchFamily="34" charset="0"/>
              </a:rPr>
            </a:br>
            <a:r>
              <a:rPr lang="en-US" sz="4900" b="0" i="0" dirty="0">
                <a:solidFill>
                  <a:srgbClr val="000000"/>
                </a:solidFill>
                <a:effectLst/>
                <a:latin typeface="Arial" panose="020B0604020202020204" pitchFamily="34" charset="0"/>
              </a:rPr>
              <a:t>• By inspecting attention distribution, we see what the decoder was focusing on</a:t>
            </a:r>
            <a:br>
              <a:rPr lang="en-US" sz="4900" b="0" i="0" dirty="0">
                <a:solidFill>
                  <a:srgbClr val="000000"/>
                </a:solidFill>
                <a:effectLst/>
                <a:latin typeface="Lato" panose="020F0502020204030203" pitchFamily="34" charset="0"/>
              </a:rPr>
            </a:br>
            <a:r>
              <a:rPr lang="en-US" sz="4900" b="0" i="0" dirty="0">
                <a:solidFill>
                  <a:srgbClr val="000000"/>
                </a:solidFill>
                <a:effectLst/>
                <a:latin typeface="Arial" panose="020B0604020202020204" pitchFamily="34" charset="0"/>
              </a:rPr>
              <a:t>• We get (soft) alignment for free!</a:t>
            </a:r>
            <a:br>
              <a:rPr lang="en-US" sz="4900" b="0" i="0" dirty="0">
                <a:solidFill>
                  <a:srgbClr val="000000"/>
                </a:solidFill>
                <a:effectLst/>
                <a:latin typeface="Lato" panose="020F0502020204030203" pitchFamily="34" charset="0"/>
              </a:rPr>
            </a:br>
            <a:r>
              <a:rPr lang="en-US" sz="4900" b="0" i="0" dirty="0">
                <a:solidFill>
                  <a:srgbClr val="000000"/>
                </a:solidFill>
                <a:effectLst/>
                <a:latin typeface="Arial" panose="020B0604020202020204" pitchFamily="34" charset="0"/>
              </a:rPr>
              <a:t>• This is cool because we never explicitly trained an alignment system</a:t>
            </a:r>
            <a:br>
              <a:rPr lang="en-US" sz="4900" b="0" i="0" dirty="0">
                <a:solidFill>
                  <a:srgbClr val="000000"/>
                </a:solidFill>
                <a:effectLst/>
                <a:latin typeface="Lato" panose="020F0502020204030203" pitchFamily="34" charset="0"/>
              </a:rPr>
            </a:br>
            <a:r>
              <a:rPr lang="en-US" sz="4900" b="0" i="0" dirty="0">
                <a:solidFill>
                  <a:srgbClr val="000000"/>
                </a:solidFill>
                <a:effectLst/>
                <a:latin typeface="Arial" panose="020B0604020202020204" pitchFamily="34" charset="0"/>
              </a:rPr>
              <a:t>• The network just learned alignment by itself</a:t>
            </a:r>
            <a:br>
              <a:rPr lang="en-US" sz="4900" b="0" i="0" dirty="0">
                <a:solidFill>
                  <a:srgbClr val="000000"/>
                </a:solidFill>
                <a:effectLst/>
                <a:latin typeface="Lato" panose="020F0502020204030203" pitchFamily="34" charset="0"/>
              </a:rPr>
            </a:br>
            <a:br>
              <a:rPr lang="en-US" dirty="0"/>
            </a:br>
            <a:endParaRPr lang="en-US" dirty="0"/>
          </a:p>
        </p:txBody>
      </p:sp>
    </p:spTree>
    <p:extLst>
      <p:ext uri="{BB962C8B-B14F-4D97-AF65-F5344CB8AC3E}">
        <p14:creationId xmlns:p14="http://schemas.microsoft.com/office/powerpoint/2010/main" val="253852655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48E4AD-9296-49AF-85A5-F5F5CF0594CD}"/>
              </a:ext>
            </a:extLst>
          </p:cNvPr>
          <p:cNvSpPr>
            <a:spLocks noGrp="1"/>
          </p:cNvSpPr>
          <p:nvPr>
            <p:ph type="title"/>
          </p:nvPr>
        </p:nvSpPr>
        <p:spPr/>
        <p:txBody>
          <a:bodyPr>
            <a:normAutofit fontScale="90000"/>
          </a:bodyPr>
          <a:lstStyle/>
          <a:p>
            <a:br>
              <a:rPr lang="en-US" b="1" i="0" dirty="0">
                <a:solidFill>
                  <a:srgbClr val="374151"/>
                </a:solidFill>
                <a:effectLst/>
                <a:latin typeface="Söhne"/>
              </a:rPr>
            </a:br>
            <a:r>
              <a:rPr lang="en-US" b="1" i="0" dirty="0">
                <a:solidFill>
                  <a:srgbClr val="374151"/>
                </a:solidFill>
                <a:effectLst/>
                <a:latin typeface="Söhne"/>
              </a:rPr>
              <a:t>Applications</a:t>
            </a:r>
            <a:r>
              <a:rPr lang="en-US" b="0" i="0" dirty="0">
                <a:solidFill>
                  <a:srgbClr val="374151"/>
                </a:solidFill>
                <a:effectLst/>
                <a:latin typeface="Söhne"/>
              </a:rPr>
              <a:t>:</a:t>
            </a:r>
            <a:br>
              <a:rPr lang="en-US" b="0" i="0" dirty="0">
                <a:solidFill>
                  <a:srgbClr val="374151"/>
                </a:solidFill>
                <a:effectLst/>
                <a:latin typeface="Söhne"/>
              </a:rPr>
            </a:br>
            <a:br>
              <a:rPr lang="en-US" b="0" i="0" dirty="0">
                <a:solidFill>
                  <a:srgbClr val="374151"/>
                </a:solidFill>
                <a:effectLst/>
                <a:latin typeface="Söhne"/>
              </a:rPr>
            </a:br>
            <a:endParaRPr lang="en-US" dirty="0"/>
          </a:p>
        </p:txBody>
      </p:sp>
      <p:sp>
        <p:nvSpPr>
          <p:cNvPr id="3" name="Content Placeholder 2">
            <a:extLst>
              <a:ext uri="{FF2B5EF4-FFF2-40B4-BE49-F238E27FC236}">
                <a16:creationId xmlns:a16="http://schemas.microsoft.com/office/drawing/2014/main" id="{13352F58-24C2-226E-F917-6377D9F1664C}"/>
              </a:ext>
            </a:extLst>
          </p:cNvPr>
          <p:cNvSpPr>
            <a:spLocks noGrp="1"/>
          </p:cNvSpPr>
          <p:nvPr>
            <p:ph idx="1"/>
          </p:nvPr>
        </p:nvSpPr>
        <p:spPr/>
        <p:txBody>
          <a:bodyPr>
            <a:normAutofit/>
          </a:bodyPr>
          <a:lstStyle/>
          <a:p>
            <a:pPr algn="l">
              <a:buFont typeface="Arial" panose="020B0604020202020204" pitchFamily="34" charset="0"/>
              <a:buChar char="•"/>
            </a:pPr>
            <a:r>
              <a:rPr lang="en-US" b="0" i="0" dirty="0">
                <a:solidFill>
                  <a:srgbClr val="374151"/>
                </a:solidFill>
                <a:effectLst/>
                <a:latin typeface="Söhne"/>
              </a:rPr>
              <a:t>Beyond machine translation, attention has applications in speech recognition, image captioning, and any sequence-to-sequence task where context matters.</a:t>
            </a:r>
          </a:p>
          <a:p>
            <a:pPr algn="l"/>
            <a:r>
              <a:rPr lang="en-US" b="0" i="0" dirty="0">
                <a:solidFill>
                  <a:srgbClr val="374151"/>
                </a:solidFill>
                <a:effectLst/>
                <a:latin typeface="Söhne"/>
              </a:rPr>
              <a:t>In summary, the attention mechanism allows neural networks to focus on different parts of an input sequence when generating an output sequence. It significantly enhances the quality and accuracy of sequence-to-sequence tasks by reducing the information bottleneck and ensuring that context is captured effectively.</a:t>
            </a:r>
          </a:p>
          <a:p>
            <a:endParaRPr lang="en-US" dirty="0"/>
          </a:p>
        </p:txBody>
      </p:sp>
    </p:spTree>
    <p:extLst>
      <p:ext uri="{BB962C8B-B14F-4D97-AF65-F5344CB8AC3E}">
        <p14:creationId xmlns:p14="http://schemas.microsoft.com/office/powerpoint/2010/main" val="11067580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Slide Background">
            <a:extLst>
              <a:ext uri="{FF2B5EF4-FFF2-40B4-BE49-F238E27FC236}">
                <a16:creationId xmlns:a16="http://schemas.microsoft.com/office/drawing/2014/main" id="{10C92917-A828-4B36-95DE-11CA4F9C23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2" name="Rectangle 11">
            <a:extLst>
              <a:ext uri="{FF2B5EF4-FFF2-40B4-BE49-F238E27FC236}">
                <a16:creationId xmlns:a16="http://schemas.microsoft.com/office/drawing/2014/main" id="{E335820B-3A29-42C5-AA8D-10ECA43CD9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284809"/>
          </a:xfrm>
          <a:prstGeom prst="rect">
            <a:avLst/>
          </a:prstGeom>
          <a:ln>
            <a:noFill/>
          </a:ln>
          <a:effectLst>
            <a:outerShdw blurRad="254000" dist="127000" dir="5460000" sx="92000" sy="92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98DAEC4-86F1-77E5-8406-2368AD045E20}"/>
              </a:ext>
            </a:extLst>
          </p:cNvPr>
          <p:cNvSpPr>
            <a:spLocks noGrp="1"/>
          </p:cNvSpPr>
          <p:nvPr>
            <p:ph type="title"/>
          </p:nvPr>
        </p:nvSpPr>
        <p:spPr>
          <a:xfrm flipV="1">
            <a:off x="761801" y="-1425827"/>
            <a:ext cx="9906799" cy="1072137"/>
          </a:xfrm>
        </p:spPr>
        <p:txBody>
          <a:bodyPr>
            <a:normAutofit/>
          </a:bodyPr>
          <a:lstStyle/>
          <a:p>
            <a:endParaRPr lang="en-US" dirty="0"/>
          </a:p>
        </p:txBody>
      </p:sp>
      <p:pic>
        <p:nvPicPr>
          <p:cNvPr id="7" name="Graphic 6" descr="Handshake">
            <a:extLst>
              <a:ext uri="{FF2B5EF4-FFF2-40B4-BE49-F238E27FC236}">
                <a16:creationId xmlns:a16="http://schemas.microsoft.com/office/drawing/2014/main" id="{C8DC84ED-A83F-3C9F-29A2-D6455B57D7F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525182" y="1400175"/>
            <a:ext cx="3427516" cy="4598842"/>
          </a:xfrm>
          <a:prstGeom prst="rect">
            <a:avLst/>
          </a:prstGeom>
        </p:spPr>
      </p:pic>
      <p:sp>
        <p:nvSpPr>
          <p:cNvPr id="3" name="Content Placeholder 2">
            <a:extLst>
              <a:ext uri="{FF2B5EF4-FFF2-40B4-BE49-F238E27FC236}">
                <a16:creationId xmlns:a16="http://schemas.microsoft.com/office/drawing/2014/main" id="{5ACFD0B2-C134-E7A5-737E-74B408766984}"/>
              </a:ext>
            </a:extLst>
          </p:cNvPr>
          <p:cNvSpPr>
            <a:spLocks noGrp="1"/>
          </p:cNvSpPr>
          <p:nvPr>
            <p:ph idx="1"/>
          </p:nvPr>
        </p:nvSpPr>
        <p:spPr>
          <a:xfrm>
            <a:off x="6547560" y="1628209"/>
            <a:ext cx="4119258" cy="3601581"/>
          </a:xfrm>
        </p:spPr>
        <p:txBody>
          <a:bodyPr anchor="ctr">
            <a:normAutofit/>
          </a:bodyPr>
          <a:lstStyle/>
          <a:p>
            <a:r>
              <a:rPr lang="en-US" sz="3600" dirty="0"/>
              <a:t>Thank you.</a:t>
            </a:r>
          </a:p>
        </p:txBody>
      </p:sp>
      <p:cxnSp>
        <p:nvCxnSpPr>
          <p:cNvPr id="14" name="Straight Connector 13">
            <a:extLst>
              <a:ext uri="{FF2B5EF4-FFF2-40B4-BE49-F238E27FC236}">
                <a16:creationId xmlns:a16="http://schemas.microsoft.com/office/drawing/2014/main" id="{E58B1629-F209-47B0-BA59-6BD937DBB08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879617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Slide Background">
            <a:extLst>
              <a:ext uri="{FF2B5EF4-FFF2-40B4-BE49-F238E27FC236}">
                <a16:creationId xmlns:a16="http://schemas.microsoft.com/office/drawing/2014/main" id="{AF6CB648-9554-488A-B457-99CAAD1DA5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6" name="Rectangle 25">
            <a:extLst>
              <a:ext uri="{FF2B5EF4-FFF2-40B4-BE49-F238E27FC236}">
                <a16:creationId xmlns:a16="http://schemas.microsoft.com/office/drawing/2014/main" id="{1CC260F1-CD9A-42C9-8ED4-1C61328D8F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2727729"/>
          </a:xfrm>
          <a:prstGeom prst="rect">
            <a:avLst/>
          </a:prstGeom>
          <a:ln>
            <a:noFill/>
          </a:ln>
          <a:effectLst>
            <a:outerShdw blurRad="254000" dist="127000" dir="5460000" sx="92000" sy="92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6EDA00C-F876-FA49-ED4B-6E3217456383}"/>
              </a:ext>
            </a:extLst>
          </p:cNvPr>
          <p:cNvSpPr>
            <a:spLocks noGrp="1"/>
          </p:cNvSpPr>
          <p:nvPr>
            <p:ph type="title"/>
          </p:nvPr>
        </p:nvSpPr>
        <p:spPr>
          <a:xfrm>
            <a:off x="761801" y="858982"/>
            <a:ext cx="10111983" cy="1515728"/>
          </a:xfrm>
        </p:spPr>
        <p:txBody>
          <a:bodyPr>
            <a:normAutofit/>
          </a:bodyPr>
          <a:lstStyle/>
          <a:p>
            <a:r>
              <a:rPr lang="en-US" sz="4400" b="0" i="0" dirty="0">
                <a:solidFill>
                  <a:srgbClr val="000000"/>
                </a:solidFill>
                <a:effectLst/>
                <a:latin typeface="Arial" panose="020B0604020202020204" pitchFamily="34" charset="0"/>
              </a:rPr>
              <a:t>So, is Machine Translation solved?</a:t>
            </a:r>
            <a:br>
              <a:rPr lang="en-US" sz="4400" b="0" i="0" dirty="0">
                <a:solidFill>
                  <a:srgbClr val="000000"/>
                </a:solidFill>
                <a:effectLst/>
                <a:latin typeface="Arial" panose="020B0604020202020204" pitchFamily="34" charset="0"/>
              </a:rPr>
            </a:br>
            <a:endParaRPr lang="en-US" dirty="0"/>
          </a:p>
        </p:txBody>
      </p:sp>
      <p:sp>
        <p:nvSpPr>
          <p:cNvPr id="18" name="Content Placeholder 2">
            <a:extLst>
              <a:ext uri="{FF2B5EF4-FFF2-40B4-BE49-F238E27FC236}">
                <a16:creationId xmlns:a16="http://schemas.microsoft.com/office/drawing/2014/main" id="{B5E0DAE6-B20B-2621-104B-454DEB136209}"/>
              </a:ext>
            </a:extLst>
          </p:cNvPr>
          <p:cNvSpPr>
            <a:spLocks noGrp="1"/>
          </p:cNvSpPr>
          <p:nvPr>
            <p:ph idx="1"/>
          </p:nvPr>
        </p:nvSpPr>
        <p:spPr>
          <a:xfrm>
            <a:off x="1389419" y="2727729"/>
            <a:ext cx="9048985" cy="3512350"/>
          </a:xfrm>
        </p:spPr>
        <p:txBody>
          <a:bodyPr>
            <a:noAutofit/>
          </a:bodyPr>
          <a:lstStyle/>
          <a:p>
            <a:pPr algn="l"/>
            <a:endParaRPr lang="en-US" sz="2000" dirty="0">
              <a:solidFill>
                <a:srgbClr val="374151"/>
              </a:solidFill>
              <a:latin typeface="Söhne"/>
            </a:endParaRPr>
          </a:p>
          <a:p>
            <a:pPr algn="l" rtl="0"/>
            <a:r>
              <a:rPr lang="en-US" sz="1600" b="0" i="0" dirty="0">
                <a:solidFill>
                  <a:srgbClr val="000000"/>
                </a:solidFill>
                <a:effectLst/>
                <a:latin typeface="Arial" panose="020B0604020202020204" pitchFamily="34" charset="0"/>
              </a:rPr>
              <a:t>Nope!</a:t>
            </a:r>
            <a:br>
              <a:rPr lang="en-US" sz="1600" b="0" i="0" dirty="0">
                <a:solidFill>
                  <a:srgbClr val="000000"/>
                </a:solidFill>
                <a:effectLst/>
                <a:latin typeface="Arial" panose="020B0604020202020204" pitchFamily="34" charset="0"/>
              </a:rPr>
            </a:br>
            <a:r>
              <a:rPr lang="en-US" sz="1600" b="0" i="0" dirty="0">
                <a:solidFill>
                  <a:srgbClr val="000000"/>
                </a:solidFill>
                <a:effectLst/>
                <a:latin typeface="Arial" panose="020B0604020202020204" pitchFamily="34" charset="0"/>
              </a:rPr>
              <a:t>• Many difficulties remain:</a:t>
            </a:r>
            <a:br>
              <a:rPr lang="en-US" sz="1600" b="0" i="0" dirty="0">
                <a:solidFill>
                  <a:srgbClr val="000000"/>
                </a:solidFill>
                <a:effectLst/>
                <a:latin typeface="Arial" panose="020B0604020202020204" pitchFamily="34" charset="0"/>
              </a:rPr>
            </a:br>
            <a:r>
              <a:rPr lang="en-US" sz="1600" b="0" i="0" dirty="0">
                <a:solidFill>
                  <a:srgbClr val="000000"/>
                </a:solidFill>
                <a:effectLst/>
                <a:latin typeface="Arial" panose="020B0604020202020204" pitchFamily="34" charset="0"/>
              </a:rPr>
              <a:t>• Out-of-vocabulary words</a:t>
            </a:r>
            <a:br>
              <a:rPr lang="en-US" sz="1600" b="0" i="0" dirty="0">
                <a:solidFill>
                  <a:srgbClr val="000000"/>
                </a:solidFill>
                <a:effectLst/>
                <a:latin typeface="Arial" panose="020B0604020202020204" pitchFamily="34" charset="0"/>
              </a:rPr>
            </a:br>
            <a:r>
              <a:rPr lang="en-US" sz="1600" b="0" i="0" dirty="0">
                <a:solidFill>
                  <a:srgbClr val="000000"/>
                </a:solidFill>
                <a:effectLst/>
                <a:latin typeface="Arial" panose="020B0604020202020204" pitchFamily="34" charset="0"/>
              </a:rPr>
              <a:t>• Domain mismatch between train and test data</a:t>
            </a:r>
            <a:br>
              <a:rPr lang="en-US" sz="1600" b="0" i="0" dirty="0">
                <a:solidFill>
                  <a:srgbClr val="000000"/>
                </a:solidFill>
                <a:effectLst/>
                <a:latin typeface="Arial" panose="020B0604020202020204" pitchFamily="34" charset="0"/>
              </a:rPr>
            </a:br>
            <a:r>
              <a:rPr lang="en-US" sz="1600" b="0" i="0" dirty="0">
                <a:solidFill>
                  <a:srgbClr val="000000"/>
                </a:solidFill>
                <a:effectLst/>
                <a:latin typeface="Arial" panose="020B0604020202020204" pitchFamily="34" charset="0"/>
              </a:rPr>
              <a:t>• Maintaining context over longer text</a:t>
            </a:r>
            <a:br>
              <a:rPr lang="en-US" sz="1600" b="0" i="0" dirty="0">
                <a:solidFill>
                  <a:srgbClr val="000000"/>
                </a:solidFill>
                <a:effectLst/>
                <a:latin typeface="Arial" panose="020B0604020202020204" pitchFamily="34" charset="0"/>
              </a:rPr>
            </a:br>
            <a:r>
              <a:rPr lang="en-US" sz="1600" b="0" i="0" dirty="0">
                <a:solidFill>
                  <a:srgbClr val="000000"/>
                </a:solidFill>
                <a:effectLst/>
                <a:latin typeface="Arial" panose="020B0604020202020204" pitchFamily="34" charset="0"/>
              </a:rPr>
              <a:t>• Low-resource language pairs</a:t>
            </a:r>
            <a:br>
              <a:rPr lang="en-US" sz="1600" b="0" i="0" dirty="0">
                <a:solidFill>
                  <a:srgbClr val="000000"/>
                </a:solidFill>
                <a:effectLst/>
                <a:latin typeface="Arial" panose="020B0604020202020204" pitchFamily="34" charset="0"/>
              </a:rPr>
            </a:br>
            <a:r>
              <a:rPr lang="en-US" sz="1600" b="0" i="0" dirty="0">
                <a:solidFill>
                  <a:srgbClr val="000000"/>
                </a:solidFill>
                <a:effectLst/>
                <a:latin typeface="Arial" panose="020B0604020202020204" pitchFamily="34" charset="0"/>
              </a:rPr>
              <a:t>• Failures to accurately capture sentence meaning</a:t>
            </a:r>
            <a:br>
              <a:rPr lang="en-US" sz="1600" b="0" i="0" dirty="0">
                <a:solidFill>
                  <a:srgbClr val="000000"/>
                </a:solidFill>
                <a:effectLst/>
                <a:latin typeface="Arial" panose="020B0604020202020204" pitchFamily="34" charset="0"/>
              </a:rPr>
            </a:br>
            <a:r>
              <a:rPr lang="en-US" sz="1600" b="0" i="0" dirty="0">
                <a:solidFill>
                  <a:srgbClr val="000000"/>
                </a:solidFill>
                <a:effectLst/>
                <a:latin typeface="Arial" panose="020B0604020202020204" pitchFamily="34" charset="0"/>
              </a:rPr>
              <a:t>• Pronoun (or zero pronoun) resolution errors</a:t>
            </a:r>
            <a:br>
              <a:rPr lang="en-US" sz="1600" b="0" i="0" dirty="0">
                <a:solidFill>
                  <a:srgbClr val="000000"/>
                </a:solidFill>
                <a:effectLst/>
                <a:latin typeface="Arial" panose="020B0604020202020204" pitchFamily="34" charset="0"/>
              </a:rPr>
            </a:br>
            <a:r>
              <a:rPr lang="en-US" sz="1600" b="0" i="0" dirty="0">
                <a:solidFill>
                  <a:srgbClr val="000000"/>
                </a:solidFill>
                <a:effectLst/>
                <a:latin typeface="Arial" panose="020B0604020202020204" pitchFamily="34" charset="0"/>
              </a:rPr>
              <a:t>• Morphological agreement errors</a:t>
            </a:r>
            <a:br>
              <a:rPr lang="en-US" sz="1600" b="0" i="0" dirty="0">
                <a:solidFill>
                  <a:srgbClr val="000000"/>
                </a:solidFill>
                <a:effectLst/>
                <a:latin typeface="Arial" panose="020B0604020202020204" pitchFamily="34" charset="0"/>
              </a:rPr>
            </a:br>
            <a:br>
              <a:rPr lang="en-US" sz="1600" b="0" i="0" dirty="0">
                <a:solidFill>
                  <a:srgbClr val="000000"/>
                </a:solidFill>
                <a:effectLst/>
                <a:latin typeface="Lato" panose="020F0502020204030203" pitchFamily="34" charset="0"/>
              </a:rPr>
            </a:br>
            <a:endParaRPr lang="en-US" sz="1600" b="0" i="0" dirty="0">
              <a:solidFill>
                <a:srgbClr val="000000"/>
              </a:solidFill>
              <a:effectLst/>
              <a:latin typeface="Lato" panose="020F0502020204030203" pitchFamily="34" charset="0"/>
            </a:endParaRPr>
          </a:p>
          <a:p>
            <a:pPr algn="l"/>
            <a:endParaRPr lang="en-US" sz="2000" dirty="0"/>
          </a:p>
        </p:txBody>
      </p:sp>
      <p:cxnSp>
        <p:nvCxnSpPr>
          <p:cNvPr id="28" name="Straight Connector 27">
            <a:extLst>
              <a:ext uri="{FF2B5EF4-FFF2-40B4-BE49-F238E27FC236}">
                <a16:creationId xmlns:a16="http://schemas.microsoft.com/office/drawing/2014/main" id="{61FF92BA-874E-408A-BFAD-416A7FFE597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338937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E26BA8-E87E-8407-7F53-A6FE5BB2331F}"/>
              </a:ext>
            </a:extLst>
          </p:cNvPr>
          <p:cNvSpPr>
            <a:spLocks noGrp="1"/>
          </p:cNvSpPr>
          <p:nvPr>
            <p:ph type="title"/>
          </p:nvPr>
        </p:nvSpPr>
        <p:spPr/>
        <p:txBody>
          <a:bodyPr/>
          <a:lstStyle/>
          <a:p>
            <a:r>
              <a:rPr lang="en-US" dirty="0"/>
              <a:t>Seq to seq: Bottleneck Problem</a:t>
            </a:r>
          </a:p>
        </p:txBody>
      </p:sp>
      <p:pic>
        <p:nvPicPr>
          <p:cNvPr id="5" name="Content Placeholder 4" descr="A diagram of a diagram of a structure&#10;&#10;Description automatically generated">
            <a:extLst>
              <a:ext uri="{FF2B5EF4-FFF2-40B4-BE49-F238E27FC236}">
                <a16:creationId xmlns:a16="http://schemas.microsoft.com/office/drawing/2014/main" id="{90C33BDD-B3D2-1762-59B2-F0F96DE87A0E}"/>
              </a:ext>
            </a:extLst>
          </p:cNvPr>
          <p:cNvPicPr>
            <a:picLocks noGrp="1" noChangeAspect="1"/>
          </p:cNvPicPr>
          <p:nvPr>
            <p:ph idx="1"/>
          </p:nvPr>
        </p:nvPicPr>
        <p:blipFill>
          <a:blip r:embed="rId2"/>
          <a:stretch>
            <a:fillRect/>
          </a:stretch>
        </p:blipFill>
        <p:spPr>
          <a:xfrm>
            <a:off x="2385179" y="2749550"/>
            <a:ext cx="7134304" cy="3262313"/>
          </a:xfrm>
        </p:spPr>
      </p:pic>
    </p:spTree>
    <p:extLst>
      <p:ext uri="{BB962C8B-B14F-4D97-AF65-F5344CB8AC3E}">
        <p14:creationId xmlns:p14="http://schemas.microsoft.com/office/powerpoint/2010/main" val="35855396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A68440-AEFF-8473-8747-01CCEA599939}"/>
              </a:ext>
            </a:extLst>
          </p:cNvPr>
          <p:cNvSpPr>
            <a:spLocks noGrp="1"/>
          </p:cNvSpPr>
          <p:nvPr>
            <p:ph type="title"/>
          </p:nvPr>
        </p:nvSpPr>
        <p:spPr/>
        <p:txBody>
          <a:bodyPr/>
          <a:lstStyle/>
          <a:p>
            <a:r>
              <a:rPr lang="en-US" dirty="0"/>
              <a:t>Seq to seq: Bottleneck Problem</a:t>
            </a:r>
          </a:p>
        </p:txBody>
      </p:sp>
      <p:pic>
        <p:nvPicPr>
          <p:cNvPr id="5" name="Content Placeholder 4" descr="A diagram of a diagram&#10;&#10;Description automatically generated">
            <a:extLst>
              <a:ext uri="{FF2B5EF4-FFF2-40B4-BE49-F238E27FC236}">
                <a16:creationId xmlns:a16="http://schemas.microsoft.com/office/drawing/2014/main" id="{D3EDDD88-92E1-8FD2-FAFB-7CCA74F47B4D}"/>
              </a:ext>
            </a:extLst>
          </p:cNvPr>
          <p:cNvPicPr>
            <a:picLocks noGrp="1" noChangeAspect="1"/>
          </p:cNvPicPr>
          <p:nvPr>
            <p:ph idx="1"/>
          </p:nvPr>
        </p:nvPicPr>
        <p:blipFill>
          <a:blip r:embed="rId2"/>
          <a:stretch>
            <a:fillRect/>
          </a:stretch>
        </p:blipFill>
        <p:spPr>
          <a:xfrm>
            <a:off x="2235070" y="2749550"/>
            <a:ext cx="7434522" cy="3262313"/>
          </a:xfrm>
        </p:spPr>
      </p:pic>
    </p:spTree>
    <p:extLst>
      <p:ext uri="{BB962C8B-B14F-4D97-AF65-F5344CB8AC3E}">
        <p14:creationId xmlns:p14="http://schemas.microsoft.com/office/powerpoint/2010/main" val="34158716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AAE723-A07A-AF7E-562F-7C255269BFA4}"/>
              </a:ext>
            </a:extLst>
          </p:cNvPr>
          <p:cNvSpPr>
            <a:spLocks noGrp="1"/>
          </p:cNvSpPr>
          <p:nvPr>
            <p:ph type="title"/>
          </p:nvPr>
        </p:nvSpPr>
        <p:spPr/>
        <p:txBody>
          <a:bodyPr/>
          <a:lstStyle/>
          <a:p>
            <a:r>
              <a:rPr lang="en-US" dirty="0"/>
              <a:t>Lets explain this problem in detail:</a:t>
            </a:r>
          </a:p>
        </p:txBody>
      </p:sp>
      <p:sp>
        <p:nvSpPr>
          <p:cNvPr id="3" name="Content Placeholder 2">
            <a:extLst>
              <a:ext uri="{FF2B5EF4-FFF2-40B4-BE49-F238E27FC236}">
                <a16:creationId xmlns:a16="http://schemas.microsoft.com/office/drawing/2014/main" id="{21109FC2-3FA4-1B6C-0204-D26F17168257}"/>
              </a:ext>
            </a:extLst>
          </p:cNvPr>
          <p:cNvSpPr>
            <a:spLocks noGrp="1"/>
          </p:cNvSpPr>
          <p:nvPr>
            <p:ph idx="1"/>
          </p:nvPr>
        </p:nvSpPr>
        <p:spPr/>
        <p:txBody>
          <a:bodyPr>
            <a:normAutofit fontScale="92500"/>
          </a:bodyPr>
          <a:lstStyle/>
          <a:p>
            <a:pPr algn="l">
              <a:buFont typeface="+mj-lt"/>
              <a:buAutoNum type="arabicPeriod"/>
            </a:pPr>
            <a:r>
              <a:rPr lang="en-US" b="1" i="0" dirty="0">
                <a:solidFill>
                  <a:srgbClr val="374151"/>
                </a:solidFill>
                <a:effectLst/>
                <a:latin typeface="Söhne"/>
              </a:rPr>
              <a:t>Encoding the Source Sequence</a:t>
            </a:r>
            <a:r>
              <a:rPr lang="en-US" b="0" i="0" dirty="0">
                <a:solidFill>
                  <a:srgbClr val="374151"/>
                </a:solidFill>
                <a:effectLst/>
                <a:latin typeface="Söhne"/>
              </a:rPr>
              <a:t>: In a typical seq2seq model, the source sequence (e.g., a sentence in one language) is passed through an encoder, which processes the input one token at a time and produces a fixed-size representation (often called the context vector or hidden state) that should contain all the information needed for translation. This representation is typically a fixed-size vector, say, 512 dimensions.</a:t>
            </a:r>
          </a:p>
          <a:p>
            <a:pPr algn="l">
              <a:buFont typeface="+mj-lt"/>
              <a:buAutoNum type="arabicPeriod"/>
            </a:pPr>
            <a:r>
              <a:rPr lang="en-US" b="1" i="0" dirty="0">
                <a:solidFill>
                  <a:srgbClr val="374151"/>
                </a:solidFill>
                <a:effectLst/>
                <a:latin typeface="Söhne"/>
              </a:rPr>
              <a:t>Decoding and Generating the Target Sequence</a:t>
            </a:r>
            <a:r>
              <a:rPr lang="en-US" b="0" i="0" dirty="0">
                <a:solidFill>
                  <a:srgbClr val="374151"/>
                </a:solidFill>
                <a:effectLst/>
                <a:latin typeface="Söhne"/>
              </a:rPr>
              <a:t>: The context vector is then used as the initial state for the decoder, which generates the target sequence (e.g., a sentence in another language) one token at a time. The decoder should use the context vector to capture the semantics, context, and structure of the source sentence to produce an accurate translation.</a:t>
            </a:r>
          </a:p>
          <a:p>
            <a:endParaRPr lang="en-US" dirty="0"/>
          </a:p>
        </p:txBody>
      </p:sp>
    </p:spTree>
    <p:extLst>
      <p:ext uri="{BB962C8B-B14F-4D97-AF65-F5344CB8AC3E}">
        <p14:creationId xmlns:p14="http://schemas.microsoft.com/office/powerpoint/2010/main" val="4809024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Slide Background">
            <a:extLst>
              <a:ext uri="{FF2B5EF4-FFF2-40B4-BE49-F238E27FC236}">
                <a16:creationId xmlns:a16="http://schemas.microsoft.com/office/drawing/2014/main" id="{10C92917-A828-4B36-95DE-11CA4F9C23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2" name="Rectangle 11">
            <a:extLst>
              <a:ext uri="{FF2B5EF4-FFF2-40B4-BE49-F238E27FC236}">
                <a16:creationId xmlns:a16="http://schemas.microsoft.com/office/drawing/2014/main" id="{E335820B-3A29-42C5-AA8D-10ECA43CD9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284809"/>
          </a:xfrm>
          <a:prstGeom prst="rect">
            <a:avLst/>
          </a:prstGeom>
          <a:ln>
            <a:noFill/>
          </a:ln>
          <a:effectLst>
            <a:outerShdw blurRad="254000" dist="127000" dir="5460000" sx="92000" sy="92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557871E-C065-5CF5-210D-539D3E524EF9}"/>
              </a:ext>
            </a:extLst>
          </p:cNvPr>
          <p:cNvSpPr>
            <a:spLocks noGrp="1"/>
          </p:cNvSpPr>
          <p:nvPr>
            <p:ph type="title"/>
          </p:nvPr>
        </p:nvSpPr>
        <p:spPr>
          <a:xfrm>
            <a:off x="761801" y="858983"/>
            <a:ext cx="9906799" cy="1161594"/>
          </a:xfrm>
        </p:spPr>
        <p:txBody>
          <a:bodyPr>
            <a:normAutofit/>
          </a:bodyPr>
          <a:lstStyle/>
          <a:p>
            <a:r>
              <a:rPr lang="en-US" b="1" i="0" dirty="0">
                <a:effectLst/>
                <a:latin typeface="Söhne"/>
              </a:rPr>
              <a:t>Bottleneck Problem</a:t>
            </a:r>
            <a:r>
              <a:rPr lang="en-US" b="0" i="0" dirty="0">
                <a:solidFill>
                  <a:srgbClr val="374151"/>
                </a:solidFill>
                <a:effectLst/>
                <a:latin typeface="Söhne"/>
              </a:rPr>
              <a:t>:</a:t>
            </a:r>
            <a:endParaRPr lang="en-US" dirty="0"/>
          </a:p>
        </p:txBody>
      </p:sp>
      <p:sp>
        <p:nvSpPr>
          <p:cNvPr id="3" name="Content Placeholder 2">
            <a:extLst>
              <a:ext uri="{FF2B5EF4-FFF2-40B4-BE49-F238E27FC236}">
                <a16:creationId xmlns:a16="http://schemas.microsoft.com/office/drawing/2014/main" id="{5A0DC3A2-CBDD-D98D-6D4A-2E323B58F308}"/>
              </a:ext>
            </a:extLst>
          </p:cNvPr>
          <p:cNvSpPr>
            <a:spLocks noGrp="1"/>
          </p:cNvSpPr>
          <p:nvPr>
            <p:ph idx="1"/>
          </p:nvPr>
        </p:nvSpPr>
        <p:spPr>
          <a:xfrm flipH="1" flipV="1">
            <a:off x="12525083" y="5943600"/>
            <a:ext cx="53233" cy="895548"/>
          </a:xfrm>
        </p:spPr>
        <p:txBody>
          <a:bodyPr anchor="ctr">
            <a:normAutofit/>
          </a:bodyPr>
          <a:lstStyle/>
          <a:p>
            <a:pPr>
              <a:lnSpc>
                <a:spcPct val="100000"/>
              </a:lnSpc>
            </a:pPr>
            <a:endParaRPr lang="en-US" sz="1800" dirty="0">
              <a:latin typeface="Söhne"/>
            </a:endParaRPr>
          </a:p>
        </p:txBody>
      </p:sp>
      <p:cxnSp>
        <p:nvCxnSpPr>
          <p:cNvPr id="14" name="Straight Connector 13">
            <a:extLst>
              <a:ext uri="{FF2B5EF4-FFF2-40B4-BE49-F238E27FC236}">
                <a16:creationId xmlns:a16="http://schemas.microsoft.com/office/drawing/2014/main" id="{E58B1629-F209-47B0-BA59-6BD937DBB08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5691A22F-BD07-FE5F-FD75-D8318B475A7B}"/>
              </a:ext>
            </a:extLst>
          </p:cNvPr>
          <p:cNvSpPr txBox="1"/>
          <p:nvPr/>
        </p:nvSpPr>
        <p:spPr>
          <a:xfrm>
            <a:off x="435934" y="3429000"/>
            <a:ext cx="11568215" cy="923330"/>
          </a:xfrm>
          <a:prstGeom prst="rect">
            <a:avLst/>
          </a:prstGeom>
          <a:noFill/>
        </p:spPr>
        <p:txBody>
          <a:bodyPr wrap="square" rtlCol="0">
            <a:spAutoFit/>
          </a:bodyPr>
          <a:lstStyle/>
          <a:p>
            <a:r>
              <a:rPr lang="en-US" b="0" i="0" dirty="0">
                <a:solidFill>
                  <a:srgbClr val="374151"/>
                </a:solidFill>
                <a:effectLst/>
                <a:latin typeface="Söhne"/>
              </a:rPr>
              <a:t>The bottleneck problem arises from the fixed-size representation of the source sentence. If the source sentence is very long or contains complex information, it's challenging for the encoder to compress all the relevant information into this fixed-size vector. As a result, some information may be lost or not adequately represented in the context vector.</a:t>
            </a:r>
            <a:endParaRPr lang="en-US" dirty="0"/>
          </a:p>
        </p:txBody>
      </p:sp>
    </p:spTree>
    <p:extLst>
      <p:ext uri="{BB962C8B-B14F-4D97-AF65-F5344CB8AC3E}">
        <p14:creationId xmlns:p14="http://schemas.microsoft.com/office/powerpoint/2010/main" val="13273670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75D9B4-3AB8-516D-DDA0-2DCA8144ACEF}"/>
              </a:ext>
            </a:extLst>
          </p:cNvPr>
          <p:cNvSpPr>
            <a:spLocks noGrp="1"/>
          </p:cNvSpPr>
          <p:nvPr>
            <p:ph type="title"/>
          </p:nvPr>
        </p:nvSpPr>
        <p:spPr/>
        <p:txBody>
          <a:bodyPr>
            <a:normAutofit/>
          </a:bodyPr>
          <a:lstStyle/>
          <a:p>
            <a:r>
              <a:rPr lang="en-US" b="1" i="0" dirty="0">
                <a:effectLst/>
                <a:latin typeface="Söhne"/>
              </a:rPr>
              <a:t>Lets take example:</a:t>
            </a:r>
            <a:endParaRPr lang="en-US" dirty="0"/>
          </a:p>
        </p:txBody>
      </p:sp>
      <p:sp>
        <p:nvSpPr>
          <p:cNvPr id="4" name="Content Placeholder 3">
            <a:extLst>
              <a:ext uri="{FF2B5EF4-FFF2-40B4-BE49-F238E27FC236}">
                <a16:creationId xmlns:a16="http://schemas.microsoft.com/office/drawing/2014/main" id="{14F8D464-21ED-8CA1-9F18-D7A3542D3B82}"/>
              </a:ext>
            </a:extLst>
          </p:cNvPr>
          <p:cNvSpPr>
            <a:spLocks noGrp="1"/>
          </p:cNvSpPr>
          <p:nvPr>
            <p:ph idx="1"/>
          </p:nvPr>
        </p:nvSpPr>
        <p:spPr/>
        <p:txBody>
          <a:bodyPr>
            <a:normAutofit lnSpcReduction="10000"/>
          </a:bodyPr>
          <a:lstStyle/>
          <a:p>
            <a:pPr algn="l"/>
            <a:r>
              <a:rPr lang="en-US" b="1" i="0" dirty="0">
                <a:solidFill>
                  <a:srgbClr val="374151"/>
                </a:solidFill>
                <a:effectLst/>
                <a:latin typeface="Söhne"/>
              </a:rPr>
              <a:t>Context and Task</a:t>
            </a:r>
            <a:r>
              <a:rPr lang="en-US" b="0" i="0" dirty="0">
                <a:solidFill>
                  <a:srgbClr val="374151"/>
                </a:solidFill>
                <a:effectLst/>
                <a:latin typeface="Söhne"/>
              </a:rPr>
              <a:t>: Suppose you are working on a machine translation task, translating a comprehensive scientific research paper from English to Japanese.</a:t>
            </a:r>
          </a:p>
          <a:p>
            <a:pPr algn="l"/>
            <a:r>
              <a:rPr lang="en-US" b="1" i="0" dirty="0">
                <a:solidFill>
                  <a:srgbClr val="374151"/>
                </a:solidFill>
                <a:effectLst/>
                <a:latin typeface="Söhne"/>
              </a:rPr>
              <a:t>Source Sentence (English)</a:t>
            </a:r>
            <a:r>
              <a:rPr lang="en-US" b="0" i="0" dirty="0">
                <a:solidFill>
                  <a:srgbClr val="374151"/>
                </a:solidFill>
                <a:effectLst/>
                <a:latin typeface="Söhne"/>
              </a:rPr>
              <a:t>: "The study examines the interplay between quantum entanglement and black hole thermodynamics, shedding light on the nature of spacetime."</a:t>
            </a:r>
          </a:p>
          <a:p>
            <a:pPr algn="l"/>
            <a:r>
              <a:rPr lang="en-US" b="1" i="0" dirty="0">
                <a:solidFill>
                  <a:srgbClr val="374151"/>
                </a:solidFill>
                <a:effectLst/>
                <a:latin typeface="Söhne"/>
              </a:rPr>
              <a:t>Complex Concepts</a:t>
            </a:r>
            <a:r>
              <a:rPr lang="en-US" b="0" i="0" dirty="0">
                <a:solidFill>
                  <a:srgbClr val="374151"/>
                </a:solidFill>
                <a:effectLst/>
                <a:latin typeface="Söhne"/>
              </a:rPr>
              <a:t>: In this sentence, there are several complex scientific concepts, such as "quantum entanglement" and "black hole thermodynamics," which may not have direct equivalents in Japanese.</a:t>
            </a:r>
          </a:p>
          <a:p>
            <a:endParaRPr lang="en-US" dirty="0"/>
          </a:p>
        </p:txBody>
      </p:sp>
    </p:spTree>
    <p:extLst>
      <p:ext uri="{BB962C8B-B14F-4D97-AF65-F5344CB8AC3E}">
        <p14:creationId xmlns:p14="http://schemas.microsoft.com/office/powerpoint/2010/main" val="37038449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3FDA62-5A76-52A1-DF3A-8C8A56A7AE2A}"/>
              </a:ext>
            </a:extLst>
          </p:cNvPr>
          <p:cNvSpPr>
            <a:spLocks noGrp="1"/>
          </p:cNvSpPr>
          <p:nvPr>
            <p:ph type="title"/>
          </p:nvPr>
        </p:nvSpPr>
        <p:spPr/>
        <p:txBody>
          <a:bodyPr>
            <a:normAutofit/>
          </a:bodyPr>
          <a:lstStyle/>
          <a:p>
            <a:r>
              <a:rPr lang="en-US" b="1" i="0" dirty="0">
                <a:solidFill>
                  <a:srgbClr val="374151"/>
                </a:solidFill>
                <a:effectLst/>
                <a:latin typeface="Söhne"/>
              </a:rPr>
              <a:t>Continuation:</a:t>
            </a:r>
            <a:endParaRPr lang="en-US" dirty="0"/>
          </a:p>
        </p:txBody>
      </p:sp>
      <p:sp>
        <p:nvSpPr>
          <p:cNvPr id="3" name="Content Placeholder 2">
            <a:extLst>
              <a:ext uri="{FF2B5EF4-FFF2-40B4-BE49-F238E27FC236}">
                <a16:creationId xmlns:a16="http://schemas.microsoft.com/office/drawing/2014/main" id="{24B75B46-E0FE-A753-4780-1DCD5CA2990F}"/>
              </a:ext>
            </a:extLst>
          </p:cNvPr>
          <p:cNvSpPr>
            <a:spLocks noGrp="1"/>
          </p:cNvSpPr>
          <p:nvPr>
            <p:ph idx="1"/>
          </p:nvPr>
        </p:nvSpPr>
        <p:spPr/>
        <p:txBody>
          <a:bodyPr>
            <a:normAutofit fontScale="92500" lnSpcReduction="10000"/>
          </a:bodyPr>
          <a:lstStyle/>
          <a:p>
            <a:pPr algn="l"/>
            <a:r>
              <a:rPr lang="en-US" b="1" i="0" dirty="0">
                <a:solidFill>
                  <a:srgbClr val="374151"/>
                </a:solidFill>
                <a:effectLst/>
                <a:latin typeface="Söhne"/>
              </a:rPr>
              <a:t>Importance of Accurate Translation</a:t>
            </a:r>
            <a:r>
              <a:rPr lang="en-US" b="0" i="0" dirty="0">
                <a:solidFill>
                  <a:srgbClr val="374151"/>
                </a:solidFill>
                <a:effectLst/>
                <a:latin typeface="Söhne"/>
              </a:rPr>
              <a:t>: It's critical to accurately translate these complex scientific concepts to ensure that the essence of the research is preserved.</a:t>
            </a:r>
          </a:p>
          <a:p>
            <a:pPr algn="l"/>
            <a:r>
              <a:rPr lang="en-US" b="1" i="0" dirty="0">
                <a:solidFill>
                  <a:srgbClr val="374151"/>
                </a:solidFill>
                <a:effectLst/>
                <a:latin typeface="Söhne"/>
              </a:rPr>
              <a:t>The Bottleneck Problem</a:t>
            </a:r>
            <a:r>
              <a:rPr lang="en-US" b="0" i="0" dirty="0">
                <a:solidFill>
                  <a:srgbClr val="374151"/>
                </a:solidFill>
                <a:effectLst/>
                <a:latin typeface="Söhne"/>
              </a:rPr>
              <a:t>: However, when using a sequence-to-sequence NMT model with a fixed-size representation in the encoder, it may struggle to capture the intricate scientific nuances effectively.</a:t>
            </a:r>
          </a:p>
          <a:p>
            <a:pPr algn="l"/>
            <a:r>
              <a:rPr lang="en-US" b="1" i="0" dirty="0">
                <a:solidFill>
                  <a:srgbClr val="374151"/>
                </a:solidFill>
                <a:effectLst/>
                <a:latin typeface="Söhne"/>
              </a:rPr>
              <a:t>Impact on Translation Quality</a:t>
            </a:r>
            <a:r>
              <a:rPr lang="en-US" b="0" i="0" dirty="0">
                <a:solidFill>
                  <a:srgbClr val="374151"/>
                </a:solidFill>
                <a:effectLst/>
                <a:latin typeface="Söhne"/>
              </a:rPr>
              <a:t>: This limitation can result in a less precise translation, potentially leading to a loss of critical scientific details. As a result, the Japanese audience may have difficulty understanding the intricate connection between quantum physics and black hole thermodynamics, which is crucial to the research.</a:t>
            </a:r>
          </a:p>
        </p:txBody>
      </p:sp>
    </p:spTree>
    <p:extLst>
      <p:ext uri="{BB962C8B-B14F-4D97-AF65-F5344CB8AC3E}">
        <p14:creationId xmlns:p14="http://schemas.microsoft.com/office/powerpoint/2010/main" val="264357536"/>
      </p:ext>
    </p:extLst>
  </p:cSld>
  <p:clrMapOvr>
    <a:masterClrMapping/>
  </p:clrMapOvr>
</p:sld>
</file>

<file path=ppt/theme/theme1.xml><?xml version="1.0" encoding="utf-8"?>
<a:theme xmlns:a="http://schemas.openxmlformats.org/drawingml/2006/main" name="BevelVTI">
  <a:themeElements>
    <a:clrScheme name="Custom 148">
      <a:dk1>
        <a:srgbClr val="262626"/>
      </a:dk1>
      <a:lt1>
        <a:sysClr val="window" lastClr="FFFFFF"/>
      </a:lt1>
      <a:dk2>
        <a:srgbClr val="2F333D"/>
      </a:dk2>
      <a:lt2>
        <a:srgbClr val="ECF0F0"/>
      </a:lt2>
      <a:accent1>
        <a:srgbClr val="00BAC8"/>
      </a:accent1>
      <a:accent2>
        <a:srgbClr val="794DFF"/>
      </a:accent2>
      <a:accent3>
        <a:srgbClr val="00D17D"/>
      </a:accent3>
      <a:accent4>
        <a:srgbClr val="E69500"/>
      </a:accent4>
      <a:accent5>
        <a:srgbClr val="FE5D21"/>
      </a:accent5>
      <a:accent6>
        <a:srgbClr val="404040"/>
      </a:accent6>
      <a:hlink>
        <a:srgbClr val="3E8FF1"/>
      </a:hlink>
      <a:folHlink>
        <a:srgbClr val="939393"/>
      </a:folHlink>
    </a:clrScheme>
    <a:fontScheme name="Custom 53">
      <a:majorFont>
        <a:latin typeface="Bierstadt"/>
        <a:ea typeface=""/>
        <a:cs typeface=""/>
      </a:majorFont>
      <a:minorFont>
        <a:latin typeface="Bierstad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evelVTI" id="{C9E5F598-602B-46C1-AA16-073CEB959654}" vid="{2AE1FD39-65AD-4D34-93E9-C7019D0ECBA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1248</TotalTime>
  <Words>1117</Words>
  <Application>Microsoft Macintosh PowerPoint</Application>
  <PresentationFormat>Widescreen</PresentationFormat>
  <Paragraphs>79</Paragraphs>
  <Slides>27</Slides>
  <Notes>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27</vt:i4>
      </vt:variant>
    </vt:vector>
  </HeadingPairs>
  <TitlesOfParts>
    <vt:vector size="34" baseType="lpstr">
      <vt:lpstr>Arial</vt:lpstr>
      <vt:lpstr>Bierstadt</vt:lpstr>
      <vt:lpstr>Calibri</vt:lpstr>
      <vt:lpstr>Courier New</vt:lpstr>
      <vt:lpstr>Lato</vt:lpstr>
      <vt:lpstr>Söhne</vt:lpstr>
      <vt:lpstr>BevelVTI</vt:lpstr>
      <vt:lpstr>Natural Language Processing</vt:lpstr>
      <vt:lpstr>Recap</vt:lpstr>
      <vt:lpstr>So, is Machine Translation solved? </vt:lpstr>
      <vt:lpstr>Seq to seq: Bottleneck Problem</vt:lpstr>
      <vt:lpstr>Seq to seq: Bottleneck Problem</vt:lpstr>
      <vt:lpstr>Lets explain this problem in detail:</vt:lpstr>
      <vt:lpstr>Bottleneck Problem:</vt:lpstr>
      <vt:lpstr>Lets take example:</vt:lpstr>
      <vt:lpstr>Continuation:</vt:lpstr>
      <vt:lpstr>Solution to Bottleneck problem? </vt:lpstr>
      <vt:lpstr>The Attention Process: </vt:lpstr>
      <vt:lpstr>Continued:</vt:lpstr>
      <vt:lpstr>Seq to seq with Attention</vt:lpstr>
      <vt:lpstr>Seq to seq with Attention</vt:lpstr>
      <vt:lpstr>Seq to seq with Attention</vt:lpstr>
      <vt:lpstr>Seq to seq with Attention</vt:lpstr>
      <vt:lpstr>Seq to seq with Attention</vt:lpstr>
      <vt:lpstr>Seq to seq with Attention</vt:lpstr>
      <vt:lpstr>Seq to seq with Attention</vt:lpstr>
      <vt:lpstr>Seq to seq with Attention</vt:lpstr>
      <vt:lpstr>Seq to seq with Attention</vt:lpstr>
      <vt:lpstr>Seq to seq with Attention</vt:lpstr>
      <vt:lpstr>Seq to seq with Attention</vt:lpstr>
      <vt:lpstr>Seq to seq with Attention</vt:lpstr>
      <vt:lpstr>Attention benefits:</vt:lpstr>
      <vt:lpstr> Applications: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Natural Language Processing</dc:title>
  <dc:creator>Merchant, Maryam Yahayabhai</dc:creator>
  <cp:lastModifiedBy>Merchant, Maryam Yahayabhai</cp:lastModifiedBy>
  <cp:revision>5</cp:revision>
  <dcterms:created xsi:type="dcterms:W3CDTF">2023-09-07T15:15:58Z</dcterms:created>
  <dcterms:modified xsi:type="dcterms:W3CDTF">2023-10-26T18:48:49Z</dcterms:modified>
</cp:coreProperties>
</file>